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6"/>
  </p:sldMasterIdLst>
  <p:notesMasterIdLst>
    <p:notesMasterId r:id="rId29"/>
  </p:notesMasterIdLst>
  <p:sldIdLst>
    <p:sldId id="258" r:id="rId7"/>
    <p:sldId id="256" r:id="rId8"/>
    <p:sldId id="257" r:id="rId9"/>
    <p:sldId id="259" r:id="rId10"/>
    <p:sldId id="260" r:id="rId11"/>
    <p:sldId id="261"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0" autoAdjust="0"/>
    <p:restoredTop sz="73684" autoAdjust="0"/>
  </p:normalViewPr>
  <p:slideViewPr>
    <p:cSldViewPr snapToGrid="0">
      <p:cViewPr varScale="1">
        <p:scale>
          <a:sx n="84" d="100"/>
          <a:sy n="84" d="100"/>
        </p:scale>
        <p:origin x="2430" y="84"/>
      </p:cViewPr>
      <p:guideLst/>
    </p:cSldViewPr>
  </p:slideViewPr>
  <p:notesTextViewPr>
    <p:cViewPr>
      <p:scale>
        <a:sx n="1" d="1"/>
        <a:sy n="1" d="1"/>
      </p:scale>
      <p:origin x="0" y="0"/>
    </p:cViewPr>
  </p:notesTextViewPr>
  <p:notesViewPr>
    <p:cSldViewPr snapToGrid="0">
      <p:cViewPr varScale="1">
        <p:scale>
          <a:sx n="81" d="100"/>
          <a:sy n="81" d="100"/>
        </p:scale>
        <p:origin x="205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9842EA-3A57-4468-B34C-E55BF6752EFA}" type="datetimeFigureOut">
              <a:rPr lang="en-US" smtClean="0"/>
              <a:t>5/7/2018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908506-7237-4A0C-A072-C58F20EA37E0}" type="slidenum">
              <a:rPr lang="en-US" smtClean="0"/>
              <a:t>‹#›</a:t>
            </a:fld>
            <a:endParaRPr lang="en-US"/>
          </a:p>
        </p:txBody>
      </p:sp>
    </p:spTree>
    <p:extLst>
      <p:ext uri="{BB962C8B-B14F-4D97-AF65-F5344CB8AC3E}">
        <p14:creationId xmlns:p14="http://schemas.microsoft.com/office/powerpoint/2010/main" val="635944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a:t>I’m glad to be here today to talk about EPA’s Air Quality Flag Program.</a:t>
            </a:r>
          </a:p>
          <a:p>
            <a:endParaRPr lang="en-US" dirty="0"/>
          </a:p>
        </p:txBody>
      </p:sp>
      <p:sp>
        <p:nvSpPr>
          <p:cNvPr id="4" name="Slide Number Placeholder 3"/>
          <p:cNvSpPr>
            <a:spLocks noGrp="1"/>
          </p:cNvSpPr>
          <p:nvPr>
            <p:ph type="sldNum" sz="quarter" idx="10"/>
          </p:nvPr>
        </p:nvSpPr>
        <p:spPr/>
        <p:txBody>
          <a:bodyPr/>
          <a:lstStyle/>
          <a:p>
            <a:fld id="{16B34B36-2B76-4F15-934E-2C7A9259FF94}"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28670984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mn-lt"/>
              </a:rPr>
              <a:t>On the flag website at </a:t>
            </a:r>
            <a:r>
              <a:rPr lang="en-US" sz="1200" u="sng" dirty="0">
                <a:latin typeface="+mn-lt"/>
              </a:rPr>
              <a:t>www.airnow.gov/flag</a:t>
            </a:r>
            <a:r>
              <a:rPr lang="en-US" sz="1200" u="sng" baseline="0" dirty="0">
                <a:latin typeface="+mn-lt"/>
              </a:rPr>
              <a:t> </a:t>
            </a:r>
            <a:r>
              <a:rPr lang="en-US" sz="1200" u="none" baseline="0" dirty="0">
                <a:latin typeface="+mn-lt"/>
              </a:rPr>
              <a:t>you’ll find a Quick Start Guide on how to get a flag program started.</a:t>
            </a:r>
            <a:endParaRPr lang="en-US" sz="1200" u="sng" dirty="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mn-lt"/>
              </a:rPr>
              <a:t>There’s just four easy steps: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latin typeface="+mn-lt"/>
              </a:rPr>
              <a:t>First you’ll need to purchase a set of flags.</a:t>
            </a:r>
            <a:r>
              <a:rPr lang="en-US" sz="1200" baseline="0" dirty="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a:latin typeface="+mn-lt"/>
              </a:rPr>
              <a:t>It’s important to educate and inform the community.</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latin typeface="+mn-lt"/>
              </a:rPr>
              <a:t>You’ll need to check the daily air quality forecast and fly the corresponding flag color.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latin typeface="+mn-lt"/>
              </a:rPr>
              <a:t>Follow the recommendations for outdoor activities.</a:t>
            </a:r>
          </a:p>
          <a:p>
            <a:endParaRPr lang="en-US" dirty="0"/>
          </a:p>
        </p:txBody>
      </p:sp>
      <p:sp>
        <p:nvSpPr>
          <p:cNvPr id="4" name="Slide Number Placeholder 3"/>
          <p:cNvSpPr>
            <a:spLocks noGrp="1"/>
          </p:cNvSpPr>
          <p:nvPr>
            <p:ph type="sldNum" sz="quarter" idx="10"/>
          </p:nvPr>
        </p:nvSpPr>
        <p:spPr/>
        <p:txBody>
          <a:bodyPr/>
          <a:lstStyle/>
          <a:p>
            <a:fld id="{BF908506-7237-4A0C-A072-C58F20EA37E0}" type="slidenum">
              <a:rPr lang="en-US" smtClean="0"/>
              <a:t>12</a:t>
            </a:fld>
            <a:endParaRPr lang="en-US"/>
          </a:p>
        </p:txBody>
      </p:sp>
    </p:spTree>
    <p:extLst>
      <p:ext uri="{BB962C8B-B14F-4D97-AF65-F5344CB8AC3E}">
        <p14:creationId xmlns:p14="http://schemas.microsoft.com/office/powerpoint/2010/main" val="16809939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prstClr val="black"/>
                </a:solidFill>
                <a:latin typeface="+mn-lt"/>
              </a:rPr>
              <a:t>The first step is to purchase your flags: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a:solidFill>
                <a:prstClr val="black"/>
              </a:solidFill>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solidFill>
                  <a:prstClr val="black"/>
                </a:solidFill>
                <a:latin typeface="+mn-lt"/>
              </a:rPr>
              <a:t>A</a:t>
            </a:r>
            <a:r>
              <a:rPr lang="en-US" sz="1200" baseline="0" dirty="0">
                <a:solidFill>
                  <a:prstClr val="black"/>
                </a:solidFill>
                <a:latin typeface="+mn-lt"/>
              </a:rPr>
              <a:t> set of 5 flags can be purchased for $100 or less.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a:solidFill>
                <a:prstClr val="black"/>
              </a:solidFill>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a:latin typeface="+mn-lt"/>
              </a:rPr>
              <a:t>We suggest asking the school PTA or PTO to fund the flags, a local asthma coalition or business. </a:t>
            </a:r>
          </a:p>
          <a:p>
            <a:pPr marL="0" marR="0" indent="0" algn="l" defTabSz="914400" rtl="0" eaLnBrk="1" fontAlgn="auto" latinLnBrk="0" hangingPunct="1">
              <a:lnSpc>
                <a:spcPct val="100000"/>
              </a:lnSpc>
              <a:spcBef>
                <a:spcPts val="0"/>
              </a:spcBef>
              <a:spcAft>
                <a:spcPts val="0"/>
              </a:spcAft>
              <a:buClrTx/>
              <a:buSzTx/>
              <a:buFont typeface="+mj-lt"/>
              <a:buNone/>
              <a:tabLst/>
              <a:defRPr/>
            </a:pPr>
            <a:endParaRPr lang="en-US" sz="1200" baseline="0" dirty="0">
              <a:latin typeface="+mn-lt"/>
            </a:endParaRPr>
          </a:p>
          <a:p>
            <a:pPr marL="0" marR="0" indent="0" algn="l" defTabSz="914400" rtl="0" eaLnBrk="1" fontAlgn="auto" latinLnBrk="0" hangingPunct="1">
              <a:lnSpc>
                <a:spcPct val="100000"/>
              </a:lnSpc>
              <a:spcBef>
                <a:spcPts val="0"/>
              </a:spcBef>
              <a:spcAft>
                <a:spcPts val="0"/>
              </a:spcAft>
              <a:buClrTx/>
              <a:buSzTx/>
              <a:buFont typeface="+mj-lt"/>
              <a:buNone/>
              <a:tabLst/>
              <a:defRPr/>
            </a:pPr>
            <a:r>
              <a:rPr lang="en-US" sz="1200" dirty="0">
                <a:latin typeface="+mn-lt"/>
              </a:rPr>
              <a:t>3.   Search </a:t>
            </a:r>
            <a:r>
              <a:rPr lang="en-US" sz="1200" i="1" dirty="0">
                <a:latin typeface="+mn-lt"/>
              </a:rPr>
              <a:t>“order air quality flags” </a:t>
            </a:r>
            <a:r>
              <a:rPr lang="en-US" sz="1200" dirty="0">
                <a:latin typeface="+mn-lt"/>
              </a:rPr>
              <a:t>to find online vendors.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a:latin typeface="+mn-lt"/>
            </a:endParaRPr>
          </a:p>
          <a:p>
            <a:pPr marL="0" marR="0" indent="0" algn="l" defTabSz="914400" rtl="0" eaLnBrk="1" fontAlgn="auto" latinLnBrk="0" hangingPunct="1">
              <a:lnSpc>
                <a:spcPct val="100000"/>
              </a:lnSpc>
              <a:spcBef>
                <a:spcPts val="0"/>
              </a:spcBef>
              <a:spcAft>
                <a:spcPts val="0"/>
              </a:spcAft>
              <a:buClrTx/>
              <a:buSzTx/>
              <a:buFont typeface="+mj-lt"/>
              <a:buNone/>
              <a:tabLst/>
              <a:defRPr/>
            </a:pPr>
            <a:r>
              <a:rPr lang="en-US" sz="1200" dirty="0">
                <a:latin typeface="+mn-lt"/>
              </a:rPr>
              <a:t>4.    The program uses pennant style flags, 5 x 3 ft. and the pantone colors are available on</a:t>
            </a:r>
            <a:r>
              <a:rPr lang="en-US" sz="1200" baseline="0" dirty="0">
                <a:latin typeface="+mn-lt"/>
              </a:rPr>
              <a:t> the website.</a:t>
            </a:r>
          </a:p>
          <a:p>
            <a:pPr marL="0" marR="0" indent="0" algn="l" defTabSz="914400" rtl="0" eaLnBrk="1" fontAlgn="auto" latinLnBrk="0" hangingPunct="1">
              <a:lnSpc>
                <a:spcPct val="100000"/>
              </a:lnSpc>
              <a:spcBef>
                <a:spcPts val="0"/>
              </a:spcBef>
              <a:spcAft>
                <a:spcPts val="0"/>
              </a:spcAft>
              <a:buClrTx/>
              <a:buSzTx/>
              <a:buFont typeface="+mj-lt"/>
              <a:buNone/>
              <a:tabLst/>
              <a:defRPr/>
            </a:pPr>
            <a:endParaRPr lang="en-US" sz="1200" baseline="0" dirty="0">
              <a:solidFill>
                <a:schemeClr val="tx1"/>
              </a:solidFill>
              <a:latin typeface="+mn-lt"/>
            </a:endParaRPr>
          </a:p>
          <a:p>
            <a:pPr marL="0" marR="0" indent="0" algn="l" defTabSz="914400" rtl="0" eaLnBrk="1" fontAlgn="auto" latinLnBrk="0" hangingPunct="1">
              <a:lnSpc>
                <a:spcPct val="100000"/>
              </a:lnSpc>
              <a:spcBef>
                <a:spcPts val="0"/>
              </a:spcBef>
              <a:spcAft>
                <a:spcPts val="0"/>
              </a:spcAft>
              <a:buClrTx/>
              <a:buSzTx/>
              <a:buFont typeface="+mj-lt"/>
              <a:buNone/>
              <a:tabLst/>
              <a:defRPr/>
            </a:pPr>
            <a:r>
              <a:rPr lang="en-US" sz="1200" baseline="0" dirty="0">
                <a:solidFill>
                  <a:schemeClr val="tx1"/>
                </a:solidFill>
                <a:latin typeface="+mn-lt"/>
              </a:rPr>
              <a:t>5.    </a:t>
            </a:r>
            <a:r>
              <a:rPr lang="en-US" sz="1200" baseline="0" dirty="0">
                <a:solidFill>
                  <a:prstClr val="black"/>
                </a:solidFill>
                <a:latin typeface="+mn-lt"/>
              </a:rPr>
              <a:t>We r</a:t>
            </a:r>
            <a:r>
              <a:rPr lang="en-US" sz="1200" dirty="0">
                <a:solidFill>
                  <a:prstClr val="black"/>
                </a:solidFill>
                <a:latin typeface="+mn-lt"/>
              </a:rPr>
              <a:t>ecommend plain flags - logos or graphics can be added, although</a:t>
            </a:r>
            <a:r>
              <a:rPr lang="en-US" sz="1200" baseline="0" dirty="0">
                <a:solidFill>
                  <a:prstClr val="black"/>
                </a:solidFill>
                <a:latin typeface="+mn-lt"/>
              </a:rPr>
              <a:t> they are n</a:t>
            </a:r>
            <a:r>
              <a:rPr lang="en-US" sz="1200" dirty="0">
                <a:solidFill>
                  <a:prstClr val="black"/>
                </a:solidFill>
                <a:latin typeface="+mn-lt"/>
              </a:rPr>
              <a:t>ot easily seen from flag pole and it adds to the cost.</a:t>
            </a:r>
          </a:p>
          <a:p>
            <a:endParaRPr lang="en-US" dirty="0"/>
          </a:p>
        </p:txBody>
      </p:sp>
      <p:sp>
        <p:nvSpPr>
          <p:cNvPr id="4" name="Slide Number Placeholder 3"/>
          <p:cNvSpPr>
            <a:spLocks noGrp="1"/>
          </p:cNvSpPr>
          <p:nvPr>
            <p:ph type="sldNum" sz="quarter" idx="10"/>
          </p:nvPr>
        </p:nvSpPr>
        <p:spPr/>
        <p:txBody>
          <a:bodyPr/>
          <a:lstStyle/>
          <a:p>
            <a:fld id="{BF908506-7237-4A0C-A072-C58F20EA37E0}" type="slidenum">
              <a:rPr lang="en-US" smtClean="0"/>
              <a:t>13</a:t>
            </a:fld>
            <a:endParaRPr lang="en-US"/>
          </a:p>
        </p:txBody>
      </p:sp>
    </p:spTree>
    <p:extLst>
      <p:ext uri="{BB962C8B-B14F-4D97-AF65-F5344CB8AC3E}">
        <p14:creationId xmlns:p14="http://schemas.microsoft.com/office/powerpoint/2010/main" val="36474711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defTabSz="931774">
              <a:buFont typeface="+mj-lt"/>
              <a:buAutoNum type="arabicPeriod"/>
            </a:pPr>
            <a:r>
              <a:rPr lang="en-US" dirty="0">
                <a:solidFill>
                  <a:prstClr val="black"/>
                </a:solidFill>
                <a:latin typeface="+mn-lt"/>
              </a:rPr>
              <a:t>Next it’s important to let your school and surrounding</a:t>
            </a:r>
            <a:r>
              <a:rPr lang="en-US" baseline="0" dirty="0">
                <a:solidFill>
                  <a:prstClr val="black"/>
                </a:solidFill>
                <a:latin typeface="+mn-lt"/>
              </a:rPr>
              <a:t> community know about the program and what the flags mean.  </a:t>
            </a:r>
            <a:r>
              <a:rPr lang="en-US" dirty="0">
                <a:solidFill>
                  <a:prstClr val="black"/>
                </a:solidFill>
                <a:latin typeface="+mn-lt"/>
              </a:rPr>
              <a:t>Educate</a:t>
            </a:r>
            <a:r>
              <a:rPr lang="en-US" baseline="0" dirty="0">
                <a:solidFill>
                  <a:prstClr val="black"/>
                </a:solidFill>
                <a:latin typeface="+mn-lt"/>
              </a:rPr>
              <a:t> the community with e</a:t>
            </a:r>
            <a:r>
              <a:rPr lang="en-US" dirty="0">
                <a:solidFill>
                  <a:prstClr val="black"/>
                </a:solidFill>
                <a:latin typeface="+mn-lt"/>
              </a:rPr>
              <a:t>nthusiasm…get your students excited and they will go home and tell their parents.</a:t>
            </a:r>
          </a:p>
          <a:p>
            <a:pPr marL="228600" indent="-228600" defTabSz="931774">
              <a:buFont typeface="+mj-lt"/>
              <a:buAutoNum type="arabicPeriod"/>
            </a:pPr>
            <a:endParaRPr lang="en-US" sz="1200" baseline="0" dirty="0">
              <a:latin typeface="+mn-lt"/>
            </a:endParaRPr>
          </a:p>
          <a:p>
            <a:pPr marL="228600" indent="-228600" defTabSz="931774">
              <a:buFont typeface="+mj-lt"/>
              <a:buAutoNum type="arabicPeriod"/>
            </a:pPr>
            <a:r>
              <a:rPr lang="en-US" sz="1200" baseline="0" dirty="0">
                <a:latin typeface="+mn-lt"/>
              </a:rPr>
              <a:t>There are letter templates available on the website that you can use to spread the word.  You can include information in newsletters, emails, etc.</a:t>
            </a:r>
          </a:p>
          <a:p>
            <a:pPr marL="228600" indent="-228600" defTabSz="931774">
              <a:buFont typeface="+mj-lt"/>
              <a:buAutoNum type="arabicPeriod"/>
            </a:pPr>
            <a:endParaRPr lang="en-US" dirty="0">
              <a:solidFill>
                <a:prstClr val="black"/>
              </a:solidFill>
              <a:latin typeface="+mn-lt"/>
            </a:endParaRPr>
          </a:p>
          <a:p>
            <a:pPr marL="228600" indent="-228600" defTabSz="931774">
              <a:buFont typeface="+mj-lt"/>
              <a:buAutoNum type="arabicPeriod"/>
            </a:pPr>
            <a:r>
              <a:rPr lang="en-US" dirty="0">
                <a:solidFill>
                  <a:prstClr val="black"/>
                </a:solidFill>
                <a:latin typeface="+mn-lt"/>
              </a:rPr>
              <a:t>A flag</a:t>
            </a:r>
            <a:r>
              <a:rPr lang="en-US" baseline="0" dirty="0">
                <a:solidFill>
                  <a:prstClr val="black"/>
                </a:solidFill>
                <a:latin typeface="+mn-lt"/>
              </a:rPr>
              <a:t> event is a good way to involve your community, invite the press, and promote the program.  </a:t>
            </a:r>
            <a:r>
              <a:rPr lang="en-US" i="1" dirty="0">
                <a:solidFill>
                  <a:prstClr val="black"/>
                </a:solidFill>
                <a:latin typeface="+mn-lt"/>
              </a:rPr>
              <a:t>Tips</a:t>
            </a:r>
            <a:r>
              <a:rPr lang="en-US" i="1" baseline="0" dirty="0">
                <a:solidFill>
                  <a:prstClr val="black"/>
                </a:solidFill>
                <a:latin typeface="+mn-lt"/>
              </a:rPr>
              <a:t> For Having a Flag Event </a:t>
            </a:r>
            <a:r>
              <a:rPr lang="en-US" baseline="0" dirty="0">
                <a:solidFill>
                  <a:prstClr val="black"/>
                </a:solidFill>
                <a:latin typeface="+mn-lt"/>
              </a:rPr>
              <a:t>one pager is available on the website.  </a:t>
            </a:r>
            <a:endParaRPr lang="en-US" dirty="0">
              <a:solidFill>
                <a:prstClr val="black"/>
              </a:solidFill>
              <a:latin typeface="+mn-lt"/>
            </a:endParaRPr>
          </a:p>
          <a:p>
            <a:endParaRPr lang="en-US" dirty="0"/>
          </a:p>
        </p:txBody>
      </p:sp>
      <p:sp>
        <p:nvSpPr>
          <p:cNvPr id="4" name="Slide Number Placeholder 3"/>
          <p:cNvSpPr>
            <a:spLocks noGrp="1"/>
          </p:cNvSpPr>
          <p:nvPr>
            <p:ph type="sldNum" sz="quarter" idx="10"/>
          </p:nvPr>
        </p:nvSpPr>
        <p:spPr/>
        <p:txBody>
          <a:bodyPr/>
          <a:lstStyle/>
          <a:p>
            <a:fld id="{BF908506-7237-4A0C-A072-C58F20EA37E0}" type="slidenum">
              <a:rPr lang="en-US" smtClean="0"/>
              <a:t>14</a:t>
            </a:fld>
            <a:endParaRPr lang="en-US"/>
          </a:p>
        </p:txBody>
      </p:sp>
    </p:spTree>
    <p:extLst>
      <p:ext uri="{BB962C8B-B14F-4D97-AF65-F5344CB8AC3E}">
        <p14:creationId xmlns:p14="http://schemas.microsoft.com/office/powerpoint/2010/main" val="33102231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important aspect</a:t>
            </a:r>
            <a:r>
              <a:rPr lang="en-US" baseline="0" dirty="0"/>
              <a:t> of the program is to know how and where to check the air quality forecast each day.  </a:t>
            </a:r>
          </a:p>
          <a:p>
            <a:endParaRPr lang="en-US" baseline="0" dirty="0"/>
          </a:p>
          <a:p>
            <a:r>
              <a:rPr lang="en-US" baseline="0" dirty="0"/>
              <a:t>You can involve students and have them check the forecast and raise the flag.  </a:t>
            </a:r>
          </a:p>
          <a:p>
            <a:endParaRPr lang="en-US" baseline="0" dirty="0"/>
          </a:p>
          <a:p>
            <a:r>
              <a:rPr lang="en-US" baseline="0" dirty="0"/>
              <a:t>They can even make morning announcements to let all the students and teachers know the air quality forecast for the day.  A script for the morning announcements is available on the website.</a:t>
            </a:r>
          </a:p>
          <a:p>
            <a:endParaRPr lang="en-US" baseline="0" dirty="0"/>
          </a:p>
          <a:p>
            <a:r>
              <a:rPr lang="en-US" baseline="0" dirty="0"/>
              <a:t>There are several ways to check the air quality forecast:</a:t>
            </a:r>
          </a:p>
          <a:p>
            <a:endParaRPr lang="en-US" baseline="0" dirty="0"/>
          </a:p>
          <a:p>
            <a:pPr marL="228600" indent="-228600">
              <a:buFont typeface="+mj-lt"/>
              <a:buAutoNum type="arabicPeriod"/>
            </a:pPr>
            <a:r>
              <a:rPr lang="en-US" baseline="0" dirty="0"/>
              <a:t>Subscribe to </a:t>
            </a:r>
            <a:r>
              <a:rPr lang="en-US" baseline="0" dirty="0" err="1"/>
              <a:t>EnviroFlash</a:t>
            </a:r>
            <a:r>
              <a:rPr lang="en-US" baseline="0" dirty="0"/>
              <a:t> to get an email each day.  It’s free and easy to subscribe. </a:t>
            </a:r>
          </a:p>
          <a:p>
            <a:pPr marL="228600" indent="-228600">
              <a:buFont typeface="+mj-lt"/>
              <a:buAutoNum type="arabicPeriod"/>
            </a:pPr>
            <a:endParaRPr lang="en-US" baseline="0" dirty="0"/>
          </a:p>
          <a:p>
            <a:pPr marL="228600" indent="-228600">
              <a:buFont typeface="+mj-lt"/>
              <a:buAutoNum type="arabicPeriod"/>
            </a:pPr>
            <a:r>
              <a:rPr lang="en-US" baseline="0" dirty="0"/>
              <a:t>Download the free </a:t>
            </a:r>
            <a:r>
              <a:rPr lang="en-US" baseline="0" dirty="0" err="1"/>
              <a:t>AirNow</a:t>
            </a:r>
            <a:r>
              <a:rPr lang="en-US" baseline="0" dirty="0"/>
              <a:t> APP available at </a:t>
            </a:r>
            <a:r>
              <a:rPr lang="en-US" u="sng" baseline="0" dirty="0"/>
              <a:t>www.airnow.gov.</a:t>
            </a:r>
          </a:p>
          <a:p>
            <a:pPr marL="228600" indent="-228600">
              <a:buFont typeface="+mj-lt"/>
              <a:buAutoNum type="arabicPeriod"/>
            </a:pPr>
            <a:endParaRPr lang="en-US" u="sng" baseline="0" dirty="0"/>
          </a:p>
          <a:p>
            <a:pPr marL="228600" indent="-228600">
              <a:buFont typeface="+mj-lt"/>
              <a:buAutoNum type="arabicPeriod"/>
            </a:pPr>
            <a:r>
              <a:rPr lang="en-US" baseline="0" dirty="0"/>
              <a:t>Or install the widget for a convenient way to check the forecast</a:t>
            </a:r>
          </a:p>
          <a:p>
            <a:endParaRPr lang="en-US" dirty="0"/>
          </a:p>
        </p:txBody>
      </p:sp>
      <p:sp>
        <p:nvSpPr>
          <p:cNvPr id="4" name="Slide Number Placeholder 3"/>
          <p:cNvSpPr>
            <a:spLocks noGrp="1"/>
          </p:cNvSpPr>
          <p:nvPr>
            <p:ph type="sldNum" sz="quarter" idx="10"/>
          </p:nvPr>
        </p:nvSpPr>
        <p:spPr/>
        <p:txBody>
          <a:bodyPr/>
          <a:lstStyle/>
          <a:p>
            <a:fld id="{BF908506-7237-4A0C-A072-C58F20EA37E0}" type="slidenum">
              <a:rPr lang="en-US" smtClean="0"/>
              <a:t>15</a:t>
            </a:fld>
            <a:endParaRPr lang="en-US"/>
          </a:p>
        </p:txBody>
      </p:sp>
    </p:spTree>
    <p:extLst>
      <p:ext uri="{BB962C8B-B14F-4D97-AF65-F5344CB8AC3E}">
        <p14:creationId xmlns:p14="http://schemas.microsoft.com/office/powerpoint/2010/main" val="27281148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guidelines and recommend</a:t>
            </a:r>
            <a:r>
              <a:rPr lang="en-US" baseline="0" dirty="0"/>
              <a:t>ations for outdoor activity for Schools.  </a:t>
            </a:r>
            <a:endParaRPr lang="en-US" dirty="0"/>
          </a:p>
          <a:p>
            <a:endParaRPr lang="en-US" dirty="0"/>
          </a:p>
          <a:p>
            <a:r>
              <a:rPr lang="en-US" dirty="0"/>
              <a:t>If a code red ozone day is expected and you are a coach, have</a:t>
            </a:r>
            <a:r>
              <a:rPr lang="en-US" baseline="0" dirty="0"/>
              <a:t> your players take more breaks and do less intense drills.  </a:t>
            </a:r>
          </a:p>
          <a:p>
            <a:r>
              <a:rPr lang="en-US" baseline="0" dirty="0"/>
              <a:t>Or if it’s a code red ozone day teachers can move outdoor activities scheduled for the afternoon to the morning hours.</a:t>
            </a:r>
          </a:p>
          <a:p>
            <a:endParaRPr lang="en-US" dirty="0"/>
          </a:p>
        </p:txBody>
      </p:sp>
      <p:sp>
        <p:nvSpPr>
          <p:cNvPr id="4" name="Slide Number Placeholder 3"/>
          <p:cNvSpPr>
            <a:spLocks noGrp="1"/>
          </p:cNvSpPr>
          <p:nvPr>
            <p:ph type="sldNum" sz="quarter" idx="10"/>
          </p:nvPr>
        </p:nvSpPr>
        <p:spPr/>
        <p:txBody>
          <a:bodyPr/>
          <a:lstStyle/>
          <a:p>
            <a:fld id="{BF908506-7237-4A0C-A072-C58F20EA37E0}" type="slidenum">
              <a:rPr lang="en-US" smtClean="0"/>
              <a:t>16</a:t>
            </a:fld>
            <a:endParaRPr lang="en-US"/>
          </a:p>
        </p:txBody>
      </p:sp>
    </p:spTree>
    <p:extLst>
      <p:ext uri="{BB962C8B-B14F-4D97-AF65-F5344CB8AC3E}">
        <p14:creationId xmlns:p14="http://schemas.microsoft.com/office/powerpoint/2010/main" val="17441037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guidelines and recommend</a:t>
            </a:r>
            <a:r>
              <a:rPr lang="en-US" baseline="0" dirty="0"/>
              <a:t>ations for outdoor activity.</a:t>
            </a:r>
          </a:p>
          <a:p>
            <a:endParaRPr lang="en-US" dirty="0"/>
          </a:p>
          <a:p>
            <a:r>
              <a:rPr lang="en-US" dirty="0"/>
              <a:t>The health benefits of regular exercise is well documented. The intent of these</a:t>
            </a:r>
            <a:r>
              <a:rPr lang="en-US" baseline="0" dirty="0"/>
              <a:t> guides are to </a:t>
            </a:r>
            <a:r>
              <a:rPr lang="en-US" dirty="0"/>
              <a:t>help people</a:t>
            </a:r>
            <a:r>
              <a:rPr lang="en-US" baseline="0" dirty="0"/>
              <a:t> </a:t>
            </a:r>
            <a:r>
              <a:rPr lang="en-US" dirty="0"/>
              <a:t>continue to exercise while protecting their health when air quality is unhealthy. </a:t>
            </a:r>
          </a:p>
          <a:p>
            <a:r>
              <a:rPr lang="en-US" dirty="0"/>
              <a:t>For example:  </a:t>
            </a:r>
            <a:r>
              <a:rPr lang="en-US" baseline="0" dirty="0"/>
              <a:t>If you plan to go for a run and it is expected to be a code red ozone day, it is better to go for your run in the morning.  This is because ozone levels are higher in the afternoon and early evening.</a:t>
            </a:r>
            <a:endParaRPr lang="en-US" dirty="0"/>
          </a:p>
          <a:p>
            <a:endParaRPr lang="en-US" dirty="0"/>
          </a:p>
        </p:txBody>
      </p:sp>
      <p:sp>
        <p:nvSpPr>
          <p:cNvPr id="4" name="Slide Number Placeholder 3"/>
          <p:cNvSpPr>
            <a:spLocks noGrp="1"/>
          </p:cNvSpPr>
          <p:nvPr>
            <p:ph type="sldNum" sz="quarter" idx="10"/>
          </p:nvPr>
        </p:nvSpPr>
        <p:spPr/>
        <p:txBody>
          <a:bodyPr/>
          <a:lstStyle/>
          <a:p>
            <a:fld id="{BF908506-7237-4A0C-A072-C58F20EA37E0}" type="slidenum">
              <a:rPr lang="en-US" smtClean="0"/>
              <a:t>17</a:t>
            </a:fld>
            <a:endParaRPr lang="en-US"/>
          </a:p>
        </p:txBody>
      </p:sp>
    </p:spTree>
    <p:extLst>
      <p:ext uri="{BB962C8B-B14F-4D97-AF65-F5344CB8AC3E}">
        <p14:creationId xmlns:p14="http://schemas.microsoft.com/office/powerpoint/2010/main" val="3926655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No matter how fit you are,</a:t>
            </a:r>
            <a:r>
              <a:rPr lang="en-US" baseline="0" dirty="0"/>
              <a:t> reducing the duration or intensity of outdoor activity at times of unhealthy air quality will help protect you from the harmful effects. </a:t>
            </a:r>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r>
              <a:rPr lang="en-US" dirty="0"/>
              <a:t>We all</a:t>
            </a:r>
            <a:r>
              <a:rPr lang="en-US" baseline="0" dirty="0"/>
              <a:t> know that exercise has positive health benefits, so the goal is to stay active. </a:t>
            </a:r>
            <a:endParaRPr lang="en-US" dirty="0"/>
          </a:p>
          <a:p>
            <a:endParaRPr lang="en-US" dirty="0"/>
          </a:p>
        </p:txBody>
      </p:sp>
      <p:sp>
        <p:nvSpPr>
          <p:cNvPr id="4" name="Slide Number Placeholder 3"/>
          <p:cNvSpPr>
            <a:spLocks noGrp="1"/>
          </p:cNvSpPr>
          <p:nvPr>
            <p:ph type="sldNum" sz="quarter" idx="10"/>
          </p:nvPr>
        </p:nvSpPr>
        <p:spPr/>
        <p:txBody>
          <a:bodyPr/>
          <a:lstStyle/>
          <a:p>
            <a:fld id="{BF908506-7237-4A0C-A072-C58F20EA37E0}" type="slidenum">
              <a:rPr lang="en-US" smtClean="0"/>
              <a:t>18</a:t>
            </a:fld>
            <a:endParaRPr lang="en-US"/>
          </a:p>
        </p:txBody>
      </p:sp>
    </p:spTree>
    <p:extLst>
      <p:ext uri="{BB962C8B-B14F-4D97-AF65-F5344CB8AC3E}">
        <p14:creationId xmlns:p14="http://schemas.microsoft.com/office/powerpoint/2010/main" val="29623995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activity guidelines and many other resources can be found</a:t>
            </a:r>
            <a:r>
              <a:rPr lang="en-US" sz="1200" baseline="0" dirty="0"/>
              <a:t> on the flag program website.</a:t>
            </a:r>
            <a:endParaRPr lang="en-US" sz="1200" dirty="0"/>
          </a:p>
          <a:p>
            <a:endParaRPr lang="en-US" dirty="0"/>
          </a:p>
        </p:txBody>
      </p:sp>
      <p:sp>
        <p:nvSpPr>
          <p:cNvPr id="4" name="Slide Number Placeholder 3"/>
          <p:cNvSpPr>
            <a:spLocks noGrp="1"/>
          </p:cNvSpPr>
          <p:nvPr>
            <p:ph type="sldNum" sz="quarter" idx="10"/>
          </p:nvPr>
        </p:nvSpPr>
        <p:spPr/>
        <p:txBody>
          <a:bodyPr/>
          <a:lstStyle/>
          <a:p>
            <a:fld id="{BF908506-7237-4A0C-A072-C58F20EA37E0}" type="slidenum">
              <a:rPr lang="en-US" smtClean="0"/>
              <a:t>19</a:t>
            </a:fld>
            <a:endParaRPr lang="en-US"/>
          </a:p>
        </p:txBody>
      </p:sp>
    </p:spTree>
    <p:extLst>
      <p:ext uri="{BB962C8B-B14F-4D97-AF65-F5344CB8AC3E}">
        <p14:creationId xmlns:p14="http://schemas.microsoft.com/office/powerpoint/2010/main" val="7355842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we all need to be reminded to do our part to</a:t>
            </a:r>
            <a:r>
              <a:rPr lang="en-US" baseline="0" dirty="0"/>
              <a:t> reduce air pollution.</a:t>
            </a:r>
            <a:endParaRPr lang="en-US" dirty="0"/>
          </a:p>
          <a:p>
            <a:endParaRPr lang="en-US" dirty="0"/>
          </a:p>
        </p:txBody>
      </p:sp>
      <p:sp>
        <p:nvSpPr>
          <p:cNvPr id="4" name="Slide Number Placeholder 3"/>
          <p:cNvSpPr>
            <a:spLocks noGrp="1"/>
          </p:cNvSpPr>
          <p:nvPr>
            <p:ph type="sldNum" sz="quarter" idx="10"/>
          </p:nvPr>
        </p:nvSpPr>
        <p:spPr/>
        <p:txBody>
          <a:bodyPr/>
          <a:lstStyle/>
          <a:p>
            <a:fld id="{BF908506-7237-4A0C-A072-C58F20EA37E0}" type="slidenum">
              <a:rPr lang="en-US" smtClean="0"/>
              <a:t>20</a:t>
            </a:fld>
            <a:endParaRPr lang="en-US"/>
          </a:p>
        </p:txBody>
      </p:sp>
    </p:spTree>
    <p:extLst>
      <p:ext uri="{BB962C8B-B14F-4D97-AF65-F5344CB8AC3E}">
        <p14:creationId xmlns:p14="http://schemas.microsoft.com/office/powerpoint/2010/main" val="8246515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conclusion, I want to remind you of the benefits of the flag program:</a:t>
            </a:r>
          </a:p>
          <a:p>
            <a:endParaRPr lang="en-US" dirty="0"/>
          </a:p>
          <a:p>
            <a:pPr marL="171450" indent="-171450">
              <a:buFont typeface="Arial" panose="020B0604020202020204" pitchFamily="34" charset="0"/>
              <a:buChar char="•"/>
            </a:pPr>
            <a:r>
              <a:rPr lang="en-US" sz="1200" dirty="0"/>
              <a:t>The Air Quality Flag Program raises awareness of air quality and air pollution issues for K-12 students and members of the general public.</a:t>
            </a:r>
          </a:p>
          <a:p>
            <a:pPr marL="171450" indent="-171450">
              <a:buFont typeface="Arial" panose="020B0604020202020204" pitchFamily="34" charset="0"/>
              <a:buChar char="•"/>
            </a:pPr>
            <a:endParaRPr lang="en-US" sz="1200" dirty="0"/>
          </a:p>
          <a:p>
            <a:pPr marL="171450" indent="-171450">
              <a:buFont typeface="Arial" panose="020B0604020202020204" pitchFamily="34" charset="0"/>
              <a:buChar char="•"/>
            </a:pPr>
            <a:r>
              <a:rPr lang="en-US" sz="1200" dirty="0"/>
              <a:t>The program helps students and the public better understand the Air Quality Index and the health messages associated with each color.</a:t>
            </a:r>
          </a:p>
          <a:p>
            <a:pPr marL="171450" indent="-171450">
              <a:buFont typeface="Arial" panose="020B0604020202020204" pitchFamily="34" charset="0"/>
              <a:buChar char="•"/>
            </a:pPr>
            <a:endParaRPr lang="en-US" sz="1200" dirty="0"/>
          </a:p>
          <a:p>
            <a:pPr marL="171450" indent="-171450">
              <a:buFont typeface="Arial" panose="020B0604020202020204" pitchFamily="34" charset="0"/>
              <a:buChar char="•"/>
            </a:pPr>
            <a:r>
              <a:rPr lang="en-US" sz="1200" dirty="0"/>
              <a:t>The Air Quality Flag Program can help reduce exposure to air pollution and protect those who have asthma, people with heart or lung disease, older adults, children and teens, and people who are active outside.</a:t>
            </a:r>
          </a:p>
          <a:p>
            <a:pPr marL="171450" indent="-171450">
              <a:buFont typeface="Arial" panose="020B0604020202020204" pitchFamily="34" charset="0"/>
              <a:buChar char="•"/>
            </a:pPr>
            <a:endParaRPr lang="en-US" sz="1200" dirty="0"/>
          </a:p>
          <a:p>
            <a:pPr marL="171450" indent="-171450">
              <a:buFont typeface="Arial" panose="020B0604020202020204" pitchFamily="34" charset="0"/>
              <a:buChar char="•"/>
            </a:pPr>
            <a:r>
              <a:rPr lang="en-US" sz="1200" dirty="0"/>
              <a:t>The flag program is an environmental education program that can help a school achieve recognition as a “Green School.”</a:t>
            </a:r>
          </a:p>
          <a:p>
            <a:pPr marL="205740" indent="-171450">
              <a:buFont typeface="Arial" panose="020B0604020202020204" pitchFamily="34" charset="0"/>
              <a:buChar char="•"/>
            </a:pPr>
            <a:endParaRPr lang="en-US" sz="1200" dirty="0"/>
          </a:p>
          <a:p>
            <a:pPr marL="171450" indent="-171450">
              <a:buFont typeface="Arial" panose="020B0604020202020204" pitchFamily="34" charset="0"/>
              <a:buChar char="•"/>
            </a:pPr>
            <a:r>
              <a:rPr lang="en-US" sz="1200" dirty="0"/>
              <a:t>The flag program is easy to implement and easy to maintain.</a:t>
            </a:r>
          </a:p>
          <a:p>
            <a:endParaRPr lang="en-US" dirty="0"/>
          </a:p>
        </p:txBody>
      </p:sp>
      <p:sp>
        <p:nvSpPr>
          <p:cNvPr id="4" name="Slide Number Placeholder 3"/>
          <p:cNvSpPr>
            <a:spLocks noGrp="1"/>
          </p:cNvSpPr>
          <p:nvPr>
            <p:ph type="sldNum" sz="quarter" idx="10"/>
          </p:nvPr>
        </p:nvSpPr>
        <p:spPr/>
        <p:txBody>
          <a:bodyPr/>
          <a:lstStyle/>
          <a:p>
            <a:fld id="{BF908506-7237-4A0C-A072-C58F20EA37E0}" type="slidenum">
              <a:rPr lang="en-US" smtClean="0"/>
              <a:t>21</a:t>
            </a:fld>
            <a:endParaRPr lang="en-US"/>
          </a:p>
        </p:txBody>
      </p:sp>
    </p:spTree>
    <p:extLst>
      <p:ext uri="{BB962C8B-B14F-4D97-AF65-F5344CB8AC3E}">
        <p14:creationId xmlns:p14="http://schemas.microsoft.com/office/powerpoint/2010/main" val="7778848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Has anyone</a:t>
            </a:r>
            <a:r>
              <a:rPr lang="en-US" baseline="0" dirty="0"/>
              <a:t> ever died of air pollution?  Yes, thousands!  It’s not something we like to think about but the air we breathe can make us sick.</a:t>
            </a:r>
          </a:p>
          <a:p>
            <a:endParaRPr lang="en-US" dirty="0"/>
          </a:p>
          <a:p>
            <a:r>
              <a:rPr lang="en-US" dirty="0"/>
              <a:t>So why is air</a:t>
            </a:r>
            <a:r>
              <a:rPr lang="en-US" baseline="0" dirty="0"/>
              <a:t> quality important?  </a:t>
            </a:r>
            <a:endParaRPr lang="en-US" dirty="0"/>
          </a:p>
          <a:p>
            <a:endParaRPr lang="en-US" dirty="0"/>
          </a:p>
          <a:p>
            <a:r>
              <a:rPr lang="en-US" dirty="0"/>
              <a:t>Millions of</a:t>
            </a:r>
            <a:r>
              <a:rPr lang="en-US" baseline="0" dirty="0"/>
              <a:t> people in the U.S. are exposed to unhealthy air every year.   Today, we’ll be talking about the Air Quality Flag Program which is focused on </a:t>
            </a:r>
            <a:r>
              <a:rPr lang="en-US" dirty="0"/>
              <a:t>protecting</a:t>
            </a:r>
            <a:r>
              <a:rPr lang="en-US" baseline="0" dirty="0"/>
              <a:t> individuals from the harmful effects of air pollution.  The two air pollutants of greatest concern is ozone and particle pollution </a:t>
            </a:r>
            <a:r>
              <a:rPr lang="en-US" baseline="0" dirty="0">
                <a:solidFill>
                  <a:srgbClr val="FF0000"/>
                </a:solidFill>
              </a:rPr>
              <a:t>. </a:t>
            </a:r>
          </a:p>
          <a:p>
            <a:r>
              <a:rPr lang="en-US" dirty="0"/>
              <a:t> </a:t>
            </a:r>
          </a:p>
          <a:p>
            <a:r>
              <a:rPr lang="en-US" dirty="0"/>
              <a:t>Everyone can be harmed by unhealthy air - especially people with asthma, heart or lung problems, older adults, children &amp; teens, and people who are active outside.</a:t>
            </a:r>
          </a:p>
          <a:p>
            <a:endParaRPr lang="en-US" dirty="0"/>
          </a:p>
        </p:txBody>
      </p:sp>
      <p:sp>
        <p:nvSpPr>
          <p:cNvPr id="4" name="Slide Number Placeholder 3"/>
          <p:cNvSpPr>
            <a:spLocks noGrp="1"/>
          </p:cNvSpPr>
          <p:nvPr>
            <p:ph type="sldNum" sz="quarter" idx="10"/>
          </p:nvPr>
        </p:nvSpPr>
        <p:spPr/>
        <p:txBody>
          <a:bodyPr/>
          <a:lstStyle/>
          <a:p>
            <a:fld id="{BF908506-7237-4A0C-A072-C58F20EA37E0}" type="slidenum">
              <a:rPr lang="en-US" smtClean="0"/>
              <a:t>2</a:t>
            </a:fld>
            <a:endParaRPr lang="en-US"/>
          </a:p>
        </p:txBody>
      </p:sp>
    </p:spTree>
    <p:extLst>
      <p:ext uri="{BB962C8B-B14F-4D97-AF65-F5344CB8AC3E}">
        <p14:creationId xmlns:p14="http://schemas.microsoft.com/office/powerpoint/2010/main" val="7371333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Please feel free</a:t>
            </a:r>
            <a:r>
              <a:rPr lang="en-US" baseline="0" dirty="0"/>
              <a:t> to contact me if you have questions.</a:t>
            </a:r>
            <a:endParaRPr lang="en-US" dirty="0"/>
          </a:p>
          <a:p>
            <a:endParaRPr lang="en-US" dirty="0"/>
          </a:p>
        </p:txBody>
      </p:sp>
      <p:sp>
        <p:nvSpPr>
          <p:cNvPr id="4" name="Slide Number Placeholder 3"/>
          <p:cNvSpPr>
            <a:spLocks noGrp="1"/>
          </p:cNvSpPr>
          <p:nvPr>
            <p:ph type="sldNum" sz="quarter" idx="10"/>
          </p:nvPr>
        </p:nvSpPr>
        <p:spPr/>
        <p:txBody>
          <a:bodyPr/>
          <a:lstStyle/>
          <a:p>
            <a:fld id="{BF908506-7237-4A0C-A072-C58F20EA37E0}" type="slidenum">
              <a:rPr lang="en-US" smtClean="0"/>
              <a:t>22</a:t>
            </a:fld>
            <a:endParaRPr lang="en-US"/>
          </a:p>
        </p:txBody>
      </p:sp>
    </p:spTree>
    <p:extLst>
      <p:ext uri="{BB962C8B-B14F-4D97-AF65-F5344CB8AC3E}">
        <p14:creationId xmlns:p14="http://schemas.microsoft.com/office/powerpoint/2010/main" val="41128919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mn-lt"/>
                <a:ea typeface="Arial Unicode MS" pitchFamily="34" charset="-128"/>
                <a:cs typeface="Arial Unicode MS" pitchFamily="34" charset="-128"/>
              </a:rPr>
              <a:t>Ground-level ozone is one of the two pollutants of concern</a:t>
            </a:r>
            <a:r>
              <a:rPr lang="en-US" sz="1200" baseline="0" dirty="0">
                <a:latin typeface="+mn-lt"/>
                <a:ea typeface="Arial Unicode MS" pitchFamily="34" charset="-128"/>
                <a:cs typeface="Arial Unicode MS" pitchFamily="34" charset="-128"/>
              </a:rPr>
              <a:t> and is </a:t>
            </a:r>
            <a:r>
              <a:rPr lang="en-US" sz="1200" dirty="0">
                <a:latin typeface="+mn-lt"/>
                <a:ea typeface="Arial Unicode MS" pitchFamily="34" charset="-128"/>
                <a:cs typeface="Arial Unicode MS" pitchFamily="34" charset="-128"/>
              </a:rPr>
              <a:t>sometimes called “bad ozone” to distinguish</a:t>
            </a:r>
            <a:r>
              <a:rPr lang="en-US" sz="1200" baseline="0" dirty="0">
                <a:latin typeface="+mn-lt"/>
                <a:ea typeface="Arial Unicode MS" pitchFamily="34" charset="-128"/>
                <a:cs typeface="Arial Unicode MS" pitchFamily="34" charset="-128"/>
              </a:rPr>
              <a:t> it from “good ozone.”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aseline="0" dirty="0">
              <a:latin typeface="+mn-lt"/>
              <a:ea typeface="Arial Unicode MS" pitchFamily="34" charset="-128"/>
              <a:cs typeface="Arial Unicode MS" pitchFamily="34" charset="-128"/>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aseline="0" dirty="0">
                <a:latin typeface="+mn-lt"/>
                <a:ea typeface="Arial Unicode MS" pitchFamily="34" charset="-128"/>
                <a:cs typeface="Arial Unicode MS" pitchFamily="34" charset="-128"/>
              </a:rPr>
              <a:t>Good Ozone </a:t>
            </a:r>
            <a:r>
              <a:rPr lang="en-US" sz="1200" dirty="0">
                <a:latin typeface="+mn-lt"/>
                <a:ea typeface="Arial Unicode MS" pitchFamily="34" charset="-128"/>
                <a:cs typeface="Arial Unicode MS" pitchFamily="34" charset="-128"/>
              </a:rPr>
              <a:t>occurs naturally in the upper atmosphere</a:t>
            </a:r>
            <a:r>
              <a:rPr lang="en-US" sz="1200" baseline="0" dirty="0">
                <a:latin typeface="+mn-lt"/>
                <a:ea typeface="Arial Unicode MS" pitchFamily="34" charset="-128"/>
                <a:cs typeface="Arial Unicode MS" pitchFamily="34" charset="-128"/>
              </a:rPr>
              <a:t> and forms a layer that protects us from the sun’s harmful ultraviolet rays.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aseline="0" dirty="0">
              <a:latin typeface="+mn-lt"/>
              <a:ea typeface="Arial Unicode MS" pitchFamily="34" charset="-128"/>
              <a:cs typeface="Arial Unicode MS" pitchFamily="34" charset="-128"/>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aseline="0" dirty="0">
                <a:latin typeface="+mn-lt"/>
                <a:ea typeface="Arial Unicode MS" pitchFamily="34" charset="-128"/>
                <a:cs typeface="Arial Unicode MS" pitchFamily="34" charset="-128"/>
              </a:rPr>
              <a:t>A phrase we teach students is ozone is “good up high” “bad nearby.”</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aseline="0" dirty="0">
              <a:latin typeface="+mn-lt"/>
              <a:ea typeface="Arial Unicode MS" pitchFamily="34" charset="-128"/>
              <a:cs typeface="Arial Unicode MS" pitchFamily="34" charset="-128"/>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aseline="0" dirty="0">
                <a:latin typeface="+mn-lt"/>
                <a:ea typeface="Arial Unicode MS" pitchFamily="34" charset="-128"/>
                <a:cs typeface="Arial Unicode MS" pitchFamily="34" charset="-128"/>
              </a:rPr>
              <a:t>Ground-level ozone is NOT emitted from a particular source but is f</a:t>
            </a:r>
            <a:r>
              <a:rPr lang="en-US" dirty="0"/>
              <a:t>ormed by the reaction of volatile organic compounds (VOCs) and Nitrogen Oxides (NO</a:t>
            </a:r>
            <a:r>
              <a:rPr lang="en-US" baseline="-25000" dirty="0"/>
              <a:t>X</a:t>
            </a:r>
            <a:r>
              <a:rPr lang="en-US" dirty="0"/>
              <a:t>) in the presence of </a:t>
            </a:r>
            <a:r>
              <a:rPr lang="en-US" b="0" dirty="0"/>
              <a:t>heat and sunlight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mn-lt"/>
                <a:ea typeface="Arial Unicode MS" pitchFamily="34" charset="-128"/>
                <a:cs typeface="Arial Unicode MS" pitchFamily="34" charset="-128"/>
              </a:rPr>
              <a:t>Ozone is a concern in the summertime, because sunlight and hot weather accelerate its formation.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aseline="0" dirty="0">
              <a:latin typeface="+mn-lt"/>
              <a:ea typeface="Arial Unicode MS" pitchFamily="34" charset="-128"/>
              <a:cs typeface="Arial Unicode MS" pitchFamily="34" charset="-128"/>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aseline="0" dirty="0">
                <a:latin typeface="+mn-lt"/>
                <a:ea typeface="Arial Unicode MS" pitchFamily="34" charset="-128"/>
                <a:cs typeface="Arial Unicode MS" pitchFamily="34" charset="-128"/>
              </a:rPr>
              <a:t>Ozone levels can be high in both urban and rural areas.  </a:t>
            </a:r>
            <a:endParaRPr lang="en-US" sz="1200" dirty="0">
              <a:latin typeface="+mn-lt"/>
              <a:ea typeface="Arial Unicode MS" pitchFamily="34" charset="-128"/>
              <a:cs typeface="Arial Unicode MS" pitchFamily="34" charset="-128"/>
            </a:endParaRPr>
          </a:p>
          <a:p>
            <a:endParaRPr lang="en-US" dirty="0"/>
          </a:p>
        </p:txBody>
      </p:sp>
      <p:sp>
        <p:nvSpPr>
          <p:cNvPr id="4" name="Slide Number Placeholder 3"/>
          <p:cNvSpPr>
            <a:spLocks noGrp="1"/>
          </p:cNvSpPr>
          <p:nvPr>
            <p:ph type="sldNum" sz="quarter" idx="10"/>
          </p:nvPr>
        </p:nvSpPr>
        <p:spPr/>
        <p:txBody>
          <a:bodyPr/>
          <a:lstStyle/>
          <a:p>
            <a:fld id="{BF908506-7237-4A0C-A072-C58F20EA37E0}" type="slidenum">
              <a:rPr lang="en-US" smtClean="0"/>
              <a:t>3</a:t>
            </a:fld>
            <a:endParaRPr lang="en-US"/>
          </a:p>
        </p:txBody>
      </p:sp>
    </p:spTree>
    <p:extLst>
      <p:ext uri="{BB962C8B-B14F-4D97-AF65-F5344CB8AC3E}">
        <p14:creationId xmlns:p14="http://schemas.microsoft.com/office/powerpoint/2010/main" val="975946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Here are some</a:t>
            </a:r>
            <a:r>
              <a:rPr lang="en-US" baseline="0" dirty="0"/>
              <a:t> of the major man-made sources of the pollutants that form ozone (NOx and VOCs).</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aseline="0" dirty="0"/>
              <a:t>Consumer products such as vapors from gas cans, aerosols, etc. also contribute.</a:t>
            </a:r>
            <a:endParaRPr lang="en-US" dirty="0"/>
          </a:p>
          <a:p>
            <a:endParaRPr lang="en-US" dirty="0"/>
          </a:p>
        </p:txBody>
      </p:sp>
      <p:sp>
        <p:nvSpPr>
          <p:cNvPr id="4" name="Slide Number Placeholder 3"/>
          <p:cNvSpPr>
            <a:spLocks noGrp="1"/>
          </p:cNvSpPr>
          <p:nvPr>
            <p:ph type="sldNum" sz="quarter" idx="10"/>
          </p:nvPr>
        </p:nvSpPr>
        <p:spPr/>
        <p:txBody>
          <a:bodyPr/>
          <a:lstStyle/>
          <a:p>
            <a:fld id="{BF908506-7237-4A0C-A072-C58F20EA37E0}" type="slidenum">
              <a:rPr lang="en-US" smtClean="0"/>
              <a:t>4</a:t>
            </a:fld>
            <a:endParaRPr lang="en-US"/>
          </a:p>
        </p:txBody>
      </p:sp>
    </p:spTree>
    <p:extLst>
      <p:ext uri="{BB962C8B-B14F-4D97-AF65-F5344CB8AC3E}">
        <p14:creationId xmlns:p14="http://schemas.microsoft.com/office/powerpoint/2010/main" val="1011831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solidFill>
                  <a:srgbClr val="92D050"/>
                </a:solidFill>
              </a:rPr>
              <a:t>The second pollutant of concern is Particulate Matter</a:t>
            </a:r>
            <a:r>
              <a:rPr lang="en-US" baseline="0" dirty="0">
                <a:solidFill>
                  <a:srgbClr val="92D050"/>
                </a:solidFill>
              </a:rPr>
              <a:t> or particle pollution.  Particle Pollution is a </a:t>
            </a:r>
            <a:r>
              <a:rPr lang="en-US" dirty="0">
                <a:solidFill>
                  <a:srgbClr val="92D050"/>
                </a:solidFill>
              </a:rPr>
              <a:t>complex mixture of extremely small particles and liquid droplets </a:t>
            </a:r>
            <a:r>
              <a:rPr lang="en-US" dirty="0"/>
              <a:t>found in the air.</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Some particles are large or dark enough that they are seen as </a:t>
            </a:r>
            <a:r>
              <a:rPr lang="en-US" b="1" dirty="0"/>
              <a:t>soot or smoke.</a:t>
            </a:r>
          </a:p>
          <a:p>
            <a:pPr marL="171450" indent="-171450">
              <a:buFont typeface="Arial" panose="020B0604020202020204" pitchFamily="34" charset="0"/>
              <a:buChar char="•"/>
            </a:pPr>
            <a:endParaRPr lang="en-US" b="1" dirty="0"/>
          </a:p>
          <a:p>
            <a:pPr marL="171450" indent="-171450">
              <a:buFont typeface="Arial" panose="020B0604020202020204" pitchFamily="34" charset="0"/>
              <a:buChar char="•"/>
            </a:pPr>
            <a:r>
              <a:rPr lang="en-US" baseline="0" dirty="0"/>
              <a:t>PM10 is less than 10 microns (blue round image) and PM2.5 is even smaller (the pink graphic); </a:t>
            </a:r>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r>
              <a:rPr lang="en-US" baseline="0" dirty="0"/>
              <a:t>This diagram is showing PM2.5 and PM10 compared to the a strand of human hair.</a:t>
            </a:r>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r>
              <a:rPr lang="en-US" baseline="0" dirty="0"/>
              <a:t>Notice that the hair is compared to a fine grain of sand.  </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aseline="0" dirty="0"/>
              <a:t>The reason this air pollutant is of concern is that when inhaled these fine particles can cause serious health effects.  </a:t>
            </a:r>
          </a:p>
          <a:p>
            <a:endParaRPr lang="en-US" dirty="0"/>
          </a:p>
        </p:txBody>
      </p:sp>
      <p:sp>
        <p:nvSpPr>
          <p:cNvPr id="4" name="Slide Number Placeholder 3"/>
          <p:cNvSpPr>
            <a:spLocks noGrp="1"/>
          </p:cNvSpPr>
          <p:nvPr>
            <p:ph type="sldNum" sz="quarter" idx="10"/>
          </p:nvPr>
        </p:nvSpPr>
        <p:spPr/>
        <p:txBody>
          <a:bodyPr/>
          <a:lstStyle/>
          <a:p>
            <a:fld id="{BF908506-7237-4A0C-A072-C58F20EA37E0}" type="slidenum">
              <a:rPr lang="en-US" smtClean="0"/>
              <a:t>5</a:t>
            </a:fld>
            <a:endParaRPr lang="en-US"/>
          </a:p>
        </p:txBody>
      </p:sp>
    </p:spTree>
    <p:extLst>
      <p:ext uri="{BB962C8B-B14F-4D97-AF65-F5344CB8AC3E}">
        <p14:creationId xmlns:p14="http://schemas.microsoft.com/office/powerpoint/2010/main" val="1855300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ct val="20000"/>
              </a:spcBef>
              <a:spcAft>
                <a:spcPct val="20000"/>
              </a:spcAft>
              <a:buFont typeface="Arial" panose="020B0604020202020204" pitchFamily="34" charset="0"/>
              <a:buChar char="•"/>
            </a:pPr>
            <a:r>
              <a:rPr lang="en-US" b="0" dirty="0"/>
              <a:t>Some particles come from natural sources, but the vast majority of particles are produced by human activities – </a:t>
            </a:r>
          </a:p>
          <a:p>
            <a:pPr marL="628650" lvl="1" indent="-171450">
              <a:spcBef>
                <a:spcPct val="20000"/>
              </a:spcBef>
              <a:spcAft>
                <a:spcPct val="20000"/>
              </a:spcAft>
              <a:buFont typeface="Arial" panose="020B0604020202020204" pitchFamily="34" charset="0"/>
              <a:buChar char="•"/>
            </a:pPr>
            <a:r>
              <a:rPr lang="en-US" b="0" dirty="0"/>
              <a:t>from cars, trucks and other vehicles,  </a:t>
            </a:r>
          </a:p>
          <a:p>
            <a:pPr marL="628650" lvl="1" indent="-171450">
              <a:spcBef>
                <a:spcPct val="20000"/>
              </a:spcBef>
              <a:spcAft>
                <a:spcPct val="20000"/>
              </a:spcAft>
              <a:buFont typeface="Arial" panose="020B0604020202020204" pitchFamily="34" charset="0"/>
              <a:buChar char="•"/>
            </a:pPr>
            <a:r>
              <a:rPr lang="en-US" b="0" dirty="0"/>
              <a:t>industry, power plants and even wood stoves. </a:t>
            </a:r>
          </a:p>
          <a:p>
            <a:endParaRPr lang="en-US" dirty="0"/>
          </a:p>
        </p:txBody>
      </p:sp>
      <p:sp>
        <p:nvSpPr>
          <p:cNvPr id="4" name="Slide Number Placeholder 3"/>
          <p:cNvSpPr>
            <a:spLocks noGrp="1"/>
          </p:cNvSpPr>
          <p:nvPr>
            <p:ph type="sldNum" sz="quarter" idx="10"/>
          </p:nvPr>
        </p:nvSpPr>
        <p:spPr/>
        <p:txBody>
          <a:bodyPr/>
          <a:lstStyle/>
          <a:p>
            <a:fld id="{BF908506-7237-4A0C-A072-C58F20EA37E0}" type="slidenum">
              <a:rPr lang="en-US" smtClean="0"/>
              <a:t>6</a:t>
            </a:fld>
            <a:endParaRPr lang="en-US"/>
          </a:p>
        </p:txBody>
      </p:sp>
    </p:spTree>
    <p:extLst>
      <p:ext uri="{BB962C8B-B14F-4D97-AF65-F5344CB8AC3E}">
        <p14:creationId xmlns:p14="http://schemas.microsoft.com/office/powerpoint/2010/main" val="6085248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i="0" baseline="0" dirty="0"/>
              <a:t>When ozone or particle pollution is at a high enough concentration, it can </a:t>
            </a:r>
            <a:r>
              <a:rPr lang="en-US" b="0" i="0" baseline="0" dirty="0"/>
              <a:t>irritate your eyes</a:t>
            </a:r>
            <a:r>
              <a:rPr lang="en-US" b="1" i="0" baseline="0" dirty="0"/>
              <a:t>, </a:t>
            </a:r>
            <a:r>
              <a:rPr lang="en-US" b="0" i="0" baseline="0" dirty="0"/>
              <a:t>nose, and throat</a:t>
            </a:r>
            <a:r>
              <a:rPr lang="en-US" b="1" i="0" baseline="0" dirty="0"/>
              <a:t>…</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b="0" i="0" baseline="0" dirty="0"/>
              <a:t>make it difficult to breathe, </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b="0" i="0" baseline="0" dirty="0"/>
              <a:t>make asthma symptoms worse, </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b="0" i="0" baseline="0" dirty="0"/>
              <a:t>affect the development of children’s lungs,</a:t>
            </a:r>
            <a:r>
              <a:rPr lang="en-US" b="1" i="0" baseline="0" dirty="0"/>
              <a:t> </a:t>
            </a:r>
            <a:r>
              <a:rPr lang="en-US" b="0" i="0" baseline="0" dirty="0"/>
              <a:t>and </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b="0" i="0" baseline="0" dirty="0"/>
              <a:t>even affect your heart</a:t>
            </a:r>
            <a:r>
              <a:rPr lang="en-US" i="0" baseline="0" dirty="0"/>
              <a:t>. </a:t>
            </a:r>
            <a:endParaRPr lang="en-US" b="1" i="0" baseline="0" dirty="0"/>
          </a:p>
          <a:p>
            <a:endParaRPr lang="en-US" dirty="0"/>
          </a:p>
        </p:txBody>
      </p:sp>
      <p:sp>
        <p:nvSpPr>
          <p:cNvPr id="4" name="Slide Number Placeholder 3"/>
          <p:cNvSpPr>
            <a:spLocks noGrp="1"/>
          </p:cNvSpPr>
          <p:nvPr>
            <p:ph type="sldNum" sz="quarter" idx="10"/>
          </p:nvPr>
        </p:nvSpPr>
        <p:spPr/>
        <p:txBody>
          <a:bodyPr/>
          <a:lstStyle/>
          <a:p>
            <a:fld id="{BF908506-7237-4A0C-A072-C58F20EA37E0}" type="slidenum">
              <a:rPr lang="en-US" smtClean="0"/>
              <a:t>7</a:t>
            </a:fld>
            <a:endParaRPr lang="en-US"/>
          </a:p>
        </p:txBody>
      </p:sp>
    </p:spTree>
    <p:extLst>
      <p:ext uri="{BB962C8B-B14F-4D97-AF65-F5344CB8AC3E}">
        <p14:creationId xmlns:p14="http://schemas.microsoft.com/office/powerpoint/2010/main" val="2780917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You can’t always see air pollution.  How can you tell whether or not the air you’re breathing is clean</a:t>
            </a:r>
            <a:r>
              <a:rPr lang="en-US" sz="1200" baseline="0" dirty="0"/>
              <a:t> or dirty</a:t>
            </a:r>
            <a:r>
              <a:rPr lang="en-US" sz="1200" dirty="0"/>
              <a:t>?</a:t>
            </a:r>
          </a:p>
          <a:p>
            <a:pPr>
              <a:lnSpc>
                <a:spcPct val="100000"/>
              </a:lnSpc>
              <a:spcAft>
                <a:spcPts val="1200"/>
              </a:spcAft>
            </a:pPr>
            <a:r>
              <a:rPr lang="en-US" sz="1200" dirty="0"/>
              <a:t>The</a:t>
            </a:r>
            <a:r>
              <a:rPr lang="en-US" sz="1200" baseline="0" dirty="0"/>
              <a:t> Air Quality Index is a color coded system for </a:t>
            </a:r>
            <a:r>
              <a:rPr lang="en-US" sz="1200" dirty="0"/>
              <a:t>reporting daily air quality.  It tells how clean or polluted the air is, and the actions to take to protect your health when the air quality is unhealthy.</a:t>
            </a:r>
            <a:r>
              <a:rPr lang="en-US" sz="1200" baseline="0" dirty="0"/>
              <a:t> </a:t>
            </a:r>
          </a:p>
          <a:p>
            <a:pPr marL="171450" indent="-171450">
              <a:lnSpc>
                <a:spcPct val="100000"/>
              </a:lnSpc>
              <a:spcAft>
                <a:spcPts val="1200"/>
              </a:spcAft>
              <a:buFont typeface="Arial" panose="020B0604020202020204" pitchFamily="34" charset="0"/>
              <a:buChar char="•"/>
            </a:pPr>
            <a:r>
              <a:rPr lang="en-US" sz="1200" dirty="0"/>
              <a:t>Green indicates good air quality</a:t>
            </a:r>
            <a:r>
              <a:rPr lang="en-US" sz="1200" baseline="0" dirty="0"/>
              <a:t> </a:t>
            </a:r>
          </a:p>
          <a:p>
            <a:pPr marL="171450" indent="-171450">
              <a:lnSpc>
                <a:spcPct val="100000"/>
              </a:lnSpc>
              <a:spcAft>
                <a:spcPts val="1200"/>
              </a:spcAft>
              <a:buFont typeface="Arial" panose="020B0604020202020204" pitchFamily="34" charset="0"/>
              <a:buChar char="•"/>
            </a:pPr>
            <a:r>
              <a:rPr lang="en-US" sz="1200" baseline="0" dirty="0"/>
              <a:t>Y</a:t>
            </a:r>
            <a:r>
              <a:rPr lang="en-US" sz="1200" dirty="0"/>
              <a:t>ellow is moderate – which means it is acceptable for most people but there is a</a:t>
            </a:r>
            <a:r>
              <a:rPr lang="en-US" sz="1200" baseline="0" dirty="0"/>
              <a:t> very small number of people that could still be affected</a:t>
            </a:r>
            <a:r>
              <a:rPr lang="en-US" sz="1200" dirty="0"/>
              <a:t>,</a:t>
            </a:r>
            <a:r>
              <a:rPr lang="en-US" sz="1200" baseline="0" dirty="0"/>
              <a:t> </a:t>
            </a:r>
          </a:p>
          <a:p>
            <a:pPr marL="171450" indent="-171450">
              <a:lnSpc>
                <a:spcPct val="100000"/>
              </a:lnSpc>
              <a:spcAft>
                <a:spcPts val="1200"/>
              </a:spcAft>
              <a:buFont typeface="Arial" panose="020B0604020202020204" pitchFamily="34" charset="0"/>
              <a:buChar char="•"/>
            </a:pPr>
            <a:r>
              <a:rPr lang="en-US" sz="1200" dirty="0"/>
              <a:t>Orange means unhealthy for sensitive groups (like children &amp; teens, those w/asthma,</a:t>
            </a:r>
            <a:r>
              <a:rPr lang="en-US" sz="1200" baseline="0" dirty="0"/>
              <a:t> </a:t>
            </a:r>
            <a:r>
              <a:rPr lang="en-US" sz="1200" dirty="0"/>
              <a:t>older adults, &amp; people with heart &amp; lung disease)</a:t>
            </a:r>
          </a:p>
          <a:p>
            <a:pPr marL="171450" indent="-171450">
              <a:lnSpc>
                <a:spcPct val="100000"/>
              </a:lnSpc>
              <a:spcAft>
                <a:spcPts val="1200"/>
              </a:spcAft>
              <a:buFont typeface="Arial" panose="020B0604020202020204" pitchFamily="34" charset="0"/>
              <a:buChar char="•"/>
            </a:pPr>
            <a:r>
              <a:rPr lang="en-US" sz="1200" dirty="0"/>
              <a:t>Red signals unhealthy air for everyone</a:t>
            </a:r>
          </a:p>
          <a:p>
            <a:pPr marL="171450" indent="-171450">
              <a:lnSpc>
                <a:spcPct val="100000"/>
              </a:lnSpc>
              <a:spcAft>
                <a:spcPts val="1200"/>
              </a:spcAft>
              <a:buFont typeface="Arial" panose="020B0604020202020204" pitchFamily="34" charset="0"/>
              <a:buChar char="•"/>
            </a:pPr>
            <a:r>
              <a:rPr lang="en-US" sz="1200" dirty="0"/>
              <a:t>Purple is very unhealthy -- t</a:t>
            </a:r>
            <a:r>
              <a:rPr lang="en-US" sz="1200" b="0" i="0" kern="1200" dirty="0">
                <a:solidFill>
                  <a:schemeClr val="tx1"/>
                </a:solidFill>
                <a:effectLst/>
                <a:latin typeface="+mn-lt"/>
                <a:ea typeface="+mn-ea"/>
                <a:cs typeface="+mn-cs"/>
              </a:rPr>
              <a:t>his would trigger a health alert signifying that everyone may experience more serious health effects.</a:t>
            </a:r>
          </a:p>
          <a:p>
            <a:endParaRPr lang="en-US" dirty="0"/>
          </a:p>
        </p:txBody>
      </p:sp>
      <p:sp>
        <p:nvSpPr>
          <p:cNvPr id="4" name="Slide Number Placeholder 3"/>
          <p:cNvSpPr>
            <a:spLocks noGrp="1"/>
          </p:cNvSpPr>
          <p:nvPr>
            <p:ph type="sldNum" sz="quarter" idx="10"/>
          </p:nvPr>
        </p:nvSpPr>
        <p:spPr/>
        <p:txBody>
          <a:bodyPr/>
          <a:lstStyle/>
          <a:p>
            <a:fld id="{BF908506-7237-4A0C-A072-C58F20EA37E0}" type="slidenum">
              <a:rPr lang="en-US" smtClean="0"/>
              <a:t>10</a:t>
            </a:fld>
            <a:endParaRPr lang="en-US"/>
          </a:p>
        </p:txBody>
      </p:sp>
    </p:spTree>
    <p:extLst>
      <p:ext uri="{BB962C8B-B14F-4D97-AF65-F5344CB8AC3E}">
        <p14:creationId xmlns:p14="http://schemas.microsoft.com/office/powerpoint/2010/main" val="36229959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mn-lt"/>
              </a:rPr>
              <a:t>The Air</a:t>
            </a:r>
            <a:r>
              <a:rPr lang="en-US" sz="1200" baseline="0" dirty="0">
                <a:latin typeface="+mn-lt"/>
              </a:rPr>
              <a:t> Quality Flag Program was created initially in an area that has serious air pollution issues.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aseline="0" dirty="0">
              <a:latin typeface="+mn-lt"/>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aseline="0" dirty="0">
                <a:latin typeface="+mn-lt"/>
              </a:rPr>
              <a:t>The air quality agencies there wanted to help teachers know when the air quality conditions were unhealthy so they could take measures to protect their students. </a:t>
            </a:r>
            <a:endParaRPr lang="en-US" sz="1200" dirty="0">
              <a:latin typeface="+mn-lt"/>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latin typeface="+mn-lt"/>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mn-lt"/>
              </a:rPr>
              <a:t>The flag program is easy to implement and easy to maintain and offers tremendous</a:t>
            </a:r>
            <a:r>
              <a:rPr lang="en-US" sz="1200" baseline="0" dirty="0">
                <a:latin typeface="+mn-lt"/>
              </a:rPr>
              <a:t> benefits to students, teachers, and members of the general public.</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aseline="0" dirty="0">
              <a:latin typeface="+mn-lt"/>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aseline="0" dirty="0">
                <a:latin typeface="+mn-lt"/>
              </a:rPr>
              <a:t>Here’s how it works:  </a:t>
            </a:r>
            <a:r>
              <a:rPr lang="en-US" sz="1200" dirty="0">
                <a:latin typeface="+mn-lt"/>
              </a:rPr>
              <a:t>Schools and organizations raise a flag each day that indicates the color of the air quality index: green, yellow, orange, red and purple. The colors are based on EPA’s Air Quality Index.</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latin typeface="+mn-lt"/>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mn-lt"/>
              </a:rPr>
              <a:t>When the air quality is unhealthy individuals</a:t>
            </a:r>
            <a:r>
              <a:rPr lang="en-US" sz="1200" baseline="0" dirty="0">
                <a:latin typeface="+mn-lt"/>
              </a:rPr>
              <a:t> can take </a:t>
            </a:r>
            <a:r>
              <a:rPr lang="en-US" sz="1200" dirty="0">
                <a:latin typeface="+mn-lt"/>
              </a:rPr>
              <a:t>actions to reduce</a:t>
            </a:r>
            <a:r>
              <a:rPr lang="en-US" sz="1200" baseline="0" dirty="0">
                <a:latin typeface="+mn-lt"/>
              </a:rPr>
              <a:t> exposure to air pollution.</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aseline="0" dirty="0">
              <a:latin typeface="+mn-lt"/>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aseline="0" dirty="0">
                <a:latin typeface="+mn-lt"/>
              </a:rPr>
              <a:t>This is especially important for those who have asthma.</a:t>
            </a:r>
            <a:endParaRPr lang="en-US" sz="1200" dirty="0">
              <a:latin typeface="+mn-lt"/>
            </a:endParaRPr>
          </a:p>
          <a:p>
            <a:endParaRPr lang="en-US" dirty="0"/>
          </a:p>
        </p:txBody>
      </p:sp>
      <p:sp>
        <p:nvSpPr>
          <p:cNvPr id="4" name="Slide Number Placeholder 3"/>
          <p:cNvSpPr>
            <a:spLocks noGrp="1"/>
          </p:cNvSpPr>
          <p:nvPr>
            <p:ph type="sldNum" sz="quarter" idx="10"/>
          </p:nvPr>
        </p:nvSpPr>
        <p:spPr/>
        <p:txBody>
          <a:bodyPr/>
          <a:lstStyle/>
          <a:p>
            <a:fld id="{BF908506-7237-4A0C-A072-C58F20EA37E0}" type="slidenum">
              <a:rPr lang="en-US" smtClean="0"/>
              <a:t>11</a:t>
            </a:fld>
            <a:endParaRPr lang="en-US"/>
          </a:p>
        </p:txBody>
      </p:sp>
    </p:spTree>
    <p:extLst>
      <p:ext uri="{BB962C8B-B14F-4D97-AF65-F5344CB8AC3E}">
        <p14:creationId xmlns:p14="http://schemas.microsoft.com/office/powerpoint/2010/main" val="37339500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923BC588-031F-46C1-BAA5-A395C825810F}" type="datetimeFigureOut">
              <a:rPr lang="en-US" smtClean="0"/>
              <a:t>5/7/2018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DCCF33-15D6-46A5-9F8A-D36F620C12B8}" type="slidenum">
              <a:rPr lang="en-US" smtClean="0"/>
              <a:t>‹#›</a:t>
            </a:fld>
            <a:endParaRPr lang="en-US" dirty="0"/>
          </a:p>
        </p:txBody>
      </p:sp>
    </p:spTree>
    <p:extLst>
      <p:ext uri="{BB962C8B-B14F-4D97-AF65-F5344CB8AC3E}">
        <p14:creationId xmlns:p14="http://schemas.microsoft.com/office/powerpoint/2010/main" val="3558923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b="1" cap="all" baseline="0"/>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23BC588-031F-46C1-BAA5-A395C825810F}" type="datetimeFigureOut">
              <a:rPr lang="en-US" smtClean="0"/>
              <a:t>5/7/2018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DCCF33-15D6-46A5-9F8A-D36F620C12B8}" type="slidenum">
              <a:rPr lang="en-US" smtClean="0"/>
              <a:t>‹#›</a:t>
            </a:fld>
            <a:endParaRPr lang="en-US" dirty="0"/>
          </a:p>
        </p:txBody>
      </p:sp>
    </p:spTree>
    <p:extLst>
      <p:ext uri="{BB962C8B-B14F-4D97-AF65-F5344CB8AC3E}">
        <p14:creationId xmlns:p14="http://schemas.microsoft.com/office/powerpoint/2010/main" val="4134479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23BC588-031F-46C1-BAA5-A395C825810F}" type="datetimeFigureOut">
              <a:rPr lang="en-US" smtClean="0"/>
              <a:t>5/7/2018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DCCF33-15D6-46A5-9F8A-D36F620C12B8}" type="slidenum">
              <a:rPr lang="en-US" smtClean="0"/>
              <a:t>‹#›</a:t>
            </a:fld>
            <a:endParaRPr lang="en-US" dirty="0"/>
          </a:p>
        </p:txBody>
      </p:sp>
    </p:spTree>
    <p:extLst>
      <p:ext uri="{BB962C8B-B14F-4D97-AF65-F5344CB8AC3E}">
        <p14:creationId xmlns:p14="http://schemas.microsoft.com/office/powerpoint/2010/main" val="20978658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22" name="Rectangle 21"/>
          <p:cNvSpPr/>
          <p:nvPr userDrawn="1"/>
        </p:nvSpPr>
        <p:spPr>
          <a:xfrm>
            <a:off x="0" y="6477000"/>
            <a:ext cx="9144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7" name="Rectangle 16"/>
          <p:cNvSpPr/>
          <p:nvPr userDrawn="1"/>
        </p:nvSpPr>
        <p:spPr>
          <a:xfrm>
            <a:off x="0" y="0"/>
            <a:ext cx="9144000" cy="4187371"/>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13" name="Title 12"/>
          <p:cNvSpPr>
            <a:spLocks noGrp="1"/>
          </p:cNvSpPr>
          <p:nvPr>
            <p:ph type="title" hasCustomPrompt="1"/>
          </p:nvPr>
        </p:nvSpPr>
        <p:spPr>
          <a:xfrm>
            <a:off x="304800" y="1600200"/>
            <a:ext cx="8229600" cy="1143000"/>
          </a:xfrm>
          <a:prstGeom prst="rect">
            <a:avLst/>
          </a:prstGeom>
        </p:spPr>
        <p:txBody>
          <a:bodyPr/>
          <a:lstStyle>
            <a:lvl1pPr>
              <a:defRPr>
                <a:solidFill>
                  <a:schemeClr val="tx1"/>
                </a:solidFill>
              </a:defRPr>
            </a:lvl1pPr>
          </a:lstStyle>
          <a:p>
            <a:r>
              <a:rPr lang="en-US" dirty="0"/>
              <a:t>Title of Presentation</a:t>
            </a:r>
          </a:p>
        </p:txBody>
      </p:sp>
      <p:sp>
        <p:nvSpPr>
          <p:cNvPr id="20" name="Rectangle 19"/>
          <p:cNvSpPr/>
          <p:nvPr userDrawn="1"/>
        </p:nvSpPr>
        <p:spPr bwMode="auto">
          <a:xfrm>
            <a:off x="0" y="6026150"/>
            <a:ext cx="9144000" cy="538163"/>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21" name="TextBox 35"/>
          <p:cNvSpPr txBox="1">
            <a:spLocks noChangeArrowheads="1"/>
          </p:cNvSpPr>
          <p:nvPr userDrawn="1"/>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prstClr val="white"/>
                </a:solidFill>
              </a:rPr>
              <a:t>Connecticut Department of Energy and Environmental Protection</a:t>
            </a:r>
          </a:p>
        </p:txBody>
      </p:sp>
      <p:pic>
        <p:nvPicPr>
          <p:cNvPr id="19" name="Picture 7" descr="DEEPLogoRectangleCOLOR755px337px300dpi.gif"/>
          <p:cNvPicPr>
            <a:picLocks noChangeAspect="1"/>
          </p:cNvPicPr>
          <p:nvPr userDrawn="1"/>
        </p:nvPicPr>
        <p:blipFill>
          <a:blip r:embed="rId2" cstate="print"/>
          <a:srcRect r="64532"/>
          <a:stretch>
            <a:fillRect/>
          </a:stretch>
        </p:blipFill>
        <p:spPr bwMode="auto">
          <a:xfrm>
            <a:off x="292100" y="5774871"/>
            <a:ext cx="777875" cy="979488"/>
          </a:xfrm>
          <a:prstGeom prst="rect">
            <a:avLst/>
          </a:prstGeom>
          <a:noFill/>
          <a:ln w="9525">
            <a:noFill/>
            <a:miter lim="800000"/>
            <a:headEnd/>
            <a:tailEnd/>
          </a:ln>
        </p:spPr>
      </p:pic>
    </p:spTree>
    <p:extLst>
      <p:ext uri="{BB962C8B-B14F-4D97-AF65-F5344CB8AC3E}">
        <p14:creationId xmlns:p14="http://schemas.microsoft.com/office/powerpoint/2010/main" val="1152029121"/>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b="1" cap="all" baseline="0"/>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23BC588-031F-46C1-BAA5-A395C825810F}" type="datetimeFigureOut">
              <a:rPr lang="en-US" smtClean="0"/>
              <a:t>5/7/2018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DCCF33-15D6-46A5-9F8A-D36F620C12B8}" type="slidenum">
              <a:rPr lang="en-US" smtClean="0"/>
              <a:t>‹#›</a:t>
            </a:fld>
            <a:endParaRPr lang="en-US" dirty="0"/>
          </a:p>
        </p:txBody>
      </p:sp>
    </p:spTree>
    <p:extLst>
      <p:ext uri="{BB962C8B-B14F-4D97-AF65-F5344CB8AC3E}">
        <p14:creationId xmlns:p14="http://schemas.microsoft.com/office/powerpoint/2010/main" val="3993934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p:txBody>
          <a:bodyPr/>
          <a:lstStyle/>
          <a:p>
            <a:fld id="{923BC588-031F-46C1-BAA5-A395C825810F}" type="datetimeFigureOut">
              <a:rPr lang="en-US" smtClean="0"/>
              <a:t>5/7/2018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DCCF33-15D6-46A5-9F8A-D36F620C12B8}" type="slidenum">
              <a:rPr lang="en-US" smtClean="0"/>
              <a:t>‹#›</a:t>
            </a:fld>
            <a:endParaRPr lang="en-US" dirty="0"/>
          </a:p>
        </p:txBody>
      </p:sp>
    </p:spTree>
    <p:extLst>
      <p:ext uri="{BB962C8B-B14F-4D97-AF65-F5344CB8AC3E}">
        <p14:creationId xmlns:p14="http://schemas.microsoft.com/office/powerpoint/2010/main" val="3335468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b="1" cap="all" baseline="0"/>
            </a:lvl1pPr>
          </a:lstStyle>
          <a:p>
            <a:r>
              <a:rPr lang="en-US" dirty="0"/>
              <a:t>Click to edit Master title style</a:t>
            </a:r>
          </a:p>
        </p:txBody>
      </p:sp>
      <p:sp>
        <p:nvSpPr>
          <p:cNvPr id="3" name="Content Placeholder 2"/>
          <p:cNvSpPr>
            <a:spLocks noGrp="1"/>
          </p:cNvSpPr>
          <p:nvPr>
            <p:ph sz="half" idx="1"/>
          </p:nvPr>
        </p:nvSpPr>
        <p:spPr>
          <a:xfrm>
            <a:off x="628650" y="1640911"/>
            <a:ext cx="3886200" cy="453605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640911"/>
            <a:ext cx="3886200" cy="453605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923BC588-031F-46C1-BAA5-A395C825810F}" type="datetimeFigureOut">
              <a:rPr lang="en-US" smtClean="0"/>
              <a:t>5/7/2018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DCCF33-15D6-46A5-9F8A-D36F620C12B8}" type="slidenum">
              <a:rPr lang="en-US" smtClean="0"/>
              <a:t>‹#›</a:t>
            </a:fld>
            <a:endParaRPr lang="en-US" dirty="0"/>
          </a:p>
        </p:txBody>
      </p:sp>
    </p:spTree>
    <p:extLst>
      <p:ext uri="{BB962C8B-B14F-4D97-AF65-F5344CB8AC3E}">
        <p14:creationId xmlns:p14="http://schemas.microsoft.com/office/powerpoint/2010/main" val="2397868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0"/>
            <a:ext cx="7886700" cy="1325563"/>
          </a:xfrm>
        </p:spPr>
        <p:txBody>
          <a:bodyPr/>
          <a:lstStyle>
            <a:lvl1pPr algn="ctr">
              <a:defRPr b="1" cap="all" baseline="0"/>
            </a:lvl1pPr>
          </a:lstStyle>
          <a:p>
            <a:r>
              <a:rPr lang="en-US" dirty="0"/>
              <a:t>Click to edit Master title style</a:t>
            </a:r>
          </a:p>
        </p:txBody>
      </p:sp>
      <p:sp>
        <p:nvSpPr>
          <p:cNvPr id="3" name="Text Placeholder 2"/>
          <p:cNvSpPr>
            <a:spLocks noGrp="1"/>
          </p:cNvSpPr>
          <p:nvPr>
            <p:ph type="body" idx="1"/>
          </p:nvPr>
        </p:nvSpPr>
        <p:spPr>
          <a:xfrm>
            <a:off x="649585" y="1436054"/>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629842" y="2370457"/>
            <a:ext cx="3868340" cy="3819206"/>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436054"/>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4629150" y="2370457"/>
            <a:ext cx="3887391" cy="3819206"/>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923BC588-031F-46C1-BAA5-A395C825810F}" type="datetimeFigureOut">
              <a:rPr lang="en-US" smtClean="0"/>
              <a:t>5/7/2018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DCCF33-15D6-46A5-9F8A-D36F620C12B8}" type="slidenum">
              <a:rPr lang="en-US" smtClean="0"/>
              <a:t>‹#›</a:t>
            </a:fld>
            <a:endParaRPr lang="en-US" dirty="0"/>
          </a:p>
        </p:txBody>
      </p:sp>
    </p:spTree>
    <p:extLst>
      <p:ext uri="{BB962C8B-B14F-4D97-AF65-F5344CB8AC3E}">
        <p14:creationId xmlns:p14="http://schemas.microsoft.com/office/powerpoint/2010/main" val="1982241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b="1" cap="all" baseline="0"/>
            </a:lvl1pPr>
          </a:lstStyle>
          <a:p>
            <a:r>
              <a:rPr lang="en-US" dirty="0"/>
              <a:t>Click to edit Master title style</a:t>
            </a:r>
          </a:p>
        </p:txBody>
      </p:sp>
      <p:sp>
        <p:nvSpPr>
          <p:cNvPr id="3" name="Date Placeholder 2"/>
          <p:cNvSpPr>
            <a:spLocks noGrp="1"/>
          </p:cNvSpPr>
          <p:nvPr>
            <p:ph type="dt" sz="half" idx="10"/>
          </p:nvPr>
        </p:nvSpPr>
        <p:spPr/>
        <p:txBody>
          <a:bodyPr/>
          <a:lstStyle/>
          <a:p>
            <a:fld id="{923BC588-031F-46C1-BAA5-A395C825810F}" type="datetimeFigureOut">
              <a:rPr lang="en-US" smtClean="0"/>
              <a:t>5/7/2018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DCCF33-15D6-46A5-9F8A-D36F620C12B8}" type="slidenum">
              <a:rPr lang="en-US" smtClean="0"/>
              <a:t>‹#›</a:t>
            </a:fld>
            <a:endParaRPr lang="en-US"/>
          </a:p>
        </p:txBody>
      </p:sp>
    </p:spTree>
    <p:extLst>
      <p:ext uri="{BB962C8B-B14F-4D97-AF65-F5344CB8AC3E}">
        <p14:creationId xmlns:p14="http://schemas.microsoft.com/office/powerpoint/2010/main" val="107855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3BC588-031F-46C1-BAA5-A395C825810F}" type="datetimeFigureOut">
              <a:rPr lang="en-US" smtClean="0"/>
              <a:t>5/7/2018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DCCF33-15D6-46A5-9F8A-D36F620C12B8}" type="slidenum">
              <a:rPr lang="en-US" smtClean="0"/>
              <a:t>‹#›</a:t>
            </a:fld>
            <a:endParaRPr lang="en-US"/>
          </a:p>
        </p:txBody>
      </p:sp>
    </p:spTree>
    <p:extLst>
      <p:ext uri="{BB962C8B-B14F-4D97-AF65-F5344CB8AC3E}">
        <p14:creationId xmlns:p14="http://schemas.microsoft.com/office/powerpoint/2010/main" val="804581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000"/>
            </a:lvl1pPr>
            <a:lvl2pPr>
              <a:defRPr sz="1800"/>
            </a:lvl2pPr>
            <a:lvl3pPr>
              <a:defRPr sz="1600"/>
            </a:lvl3pPr>
            <a:lvl4pPr>
              <a:defRPr sz="1400"/>
            </a:lvl4pPr>
            <a:lvl5pPr>
              <a:defRPr sz="12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p:txBody>
          <a:bodyPr/>
          <a:lstStyle/>
          <a:p>
            <a:fld id="{923BC588-031F-46C1-BAA5-A395C825810F}" type="datetimeFigureOut">
              <a:rPr lang="en-US" smtClean="0"/>
              <a:t>5/7/2018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DCCF33-15D6-46A5-9F8A-D36F620C12B8}" type="slidenum">
              <a:rPr lang="en-US" smtClean="0"/>
              <a:t>‹#›</a:t>
            </a:fld>
            <a:endParaRPr lang="en-US" dirty="0"/>
          </a:p>
        </p:txBody>
      </p:sp>
    </p:spTree>
    <p:extLst>
      <p:ext uri="{BB962C8B-B14F-4D97-AF65-F5344CB8AC3E}">
        <p14:creationId xmlns:p14="http://schemas.microsoft.com/office/powerpoint/2010/main" val="35164739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p:txBody>
          <a:bodyPr/>
          <a:lstStyle/>
          <a:p>
            <a:fld id="{923BC588-031F-46C1-BAA5-A395C825810F}" type="datetimeFigureOut">
              <a:rPr lang="en-US" smtClean="0"/>
              <a:t>5/7/2018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DCCF33-15D6-46A5-9F8A-D36F620C12B8}" type="slidenum">
              <a:rPr lang="en-US" smtClean="0"/>
              <a:t>‹#›</a:t>
            </a:fld>
            <a:endParaRPr lang="en-US" dirty="0"/>
          </a:p>
        </p:txBody>
      </p:sp>
    </p:spTree>
    <p:extLst>
      <p:ext uri="{BB962C8B-B14F-4D97-AF65-F5344CB8AC3E}">
        <p14:creationId xmlns:p14="http://schemas.microsoft.com/office/powerpoint/2010/main" val="4219480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0"/>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628383"/>
            <a:ext cx="7886700" cy="4548579"/>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923BC588-031F-46C1-BAA5-A395C825810F}" type="datetimeFigureOut">
              <a:rPr lang="en-US" smtClean="0"/>
              <a:pPr/>
              <a:t>5/7/2018</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fld id="{B6DCCF33-15D6-46A5-9F8A-D36F620C12B8}" type="slidenum">
              <a:rPr lang="en-US" smtClean="0"/>
              <a:pPr/>
              <a:t>‹#›</a:t>
            </a:fld>
            <a:endParaRPr lang="en-US" dirty="0"/>
          </a:p>
        </p:txBody>
      </p:sp>
    </p:spTree>
    <p:extLst>
      <p:ext uri="{BB962C8B-B14F-4D97-AF65-F5344CB8AC3E}">
        <p14:creationId xmlns:p14="http://schemas.microsoft.com/office/powerpoint/2010/main" val="1524051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lnSpc>
          <a:spcPct val="90000"/>
        </a:lnSpc>
        <a:spcBef>
          <a:spcPct val="0"/>
        </a:spcBef>
        <a:buNone/>
        <a:defRPr sz="3200" b="1" kern="1200" cap="all" baseline="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33.gif"/><Relationship Id="rId5" Type="http://schemas.openxmlformats.org/officeDocument/2006/relationships/image" Target="../media/image32.gif"/><Relationship Id="rId4" Type="http://schemas.openxmlformats.org/officeDocument/2006/relationships/image" Target="../media/image31.gif"/></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5.jp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hyperlink" Target="http://www.google.com/url?sa=i&amp;rct=j&amp;q=&amp;esrc=s&amp;source=images&amp;cd=&amp;cad=rja&amp;uact=8&amp;ved=0ahUKEwibjsu-ofvOAhVImx4KHXWvCaoQjRwIBw&amp;url=http://www.verticalresponse.com/blog/4-motivational-melodies-to-help-you-communicate-on-social-media/&amp;bvm=bv.131783435,d.dmo&amp;psig=AFQjCNEfF5MLvzUtTubx1fhakNc9mPR_gg&amp;ust=1473269130169207" TargetMode="External"/><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hyperlink" Target="http://www.airnow.gov/enviroflash"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PNG"/><Relationship Id="rId4" Type="http://schemas.openxmlformats.org/officeDocument/2006/relationships/hyperlink" Target="http://www.airnow.gov/"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ahUKEwiGleHJmfvOAhXDpR4KHce4CloQjRwIBw&amp;url=https://www.cfmws.com/en/AboutUs/PSP/recreation/_layouts/mobile/dispform.aspx?List%3D3a4a9ee5-fd5b-4b6c-9459-8480ced3b038%26View%3De3a2755a-ef43-44b3-9629-1ea56e42abd5%26ID%3D39&amp;bvm=bv.131783435,d.dmo&amp;psig=AFQjCNFqv4sgNPtfMcu3YygCryABT_v9hQ&amp;ust=1473267044504293"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5.jpeg"/><Relationship Id="rId5" Type="http://schemas.openxmlformats.org/officeDocument/2006/relationships/hyperlink" Target="http://www.google.com/url?sa=i&amp;rct=j&amp;q=&amp;esrc=s&amp;source=images&amp;cd=&amp;cad=rja&amp;uact=8&amp;ved=0ahUKEwixsv-BmvvOAhWGFR4KHUOpDXUQjRwIBw&amp;url=http://www.chacha.com/gallery/4974/why-is-running-outside-better-than-a-treadmill&amp;bvm=bv.131783435,d.dmo&amp;psig=AFQjCNFEhKzSUz6y8fBD2e9--y1PJu3ZZg&amp;ust=1473267146094551" TargetMode="External"/><Relationship Id="rId4" Type="http://schemas.openxmlformats.org/officeDocument/2006/relationships/image" Target="../media/image44.jpeg"/></Relationships>
</file>

<file path=ppt/slides/_rels/slide19.xml.rels><?xml version="1.0" encoding="UTF-8" standalone="yes"?>
<Relationships xmlns="http://schemas.openxmlformats.org/package/2006/relationships"><Relationship Id="rId3" Type="http://schemas.openxmlformats.org/officeDocument/2006/relationships/hyperlink" Target="http://www.airnow.gov/flag"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g"/></Relationships>
</file>

<file path=ppt/slides/_rels/slide2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epa.gov/reg3artd/images/highway4.jpg"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0.jpe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jpeg"/><Relationship Id="rId4" Type="http://schemas.openxmlformats.org/officeDocument/2006/relationships/hyperlink" Target="http://www.google.com/url?sa=i&amp;rct=j&amp;q=&amp;esrc=s&amp;source=images&amp;cd=&amp;cad=rja&amp;uact=8&amp;ved=0ahUKEwiFsNiqq8bOAhXHGR4KHQEQCsYQjRwIBw&amp;url=http://www.shareyouressays.com/89127/412-words-essay-on-automobile-pollution&amp;psig=AFQjCNEicEtZRlj3zpaQTxLxKl_y8CngqQ&amp;ust=1471450745135280"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hyperlink" Target="http://www.google.com/url?sa=i&amp;rct=j&amp;q=&amp;esrc=s&amp;source=images&amp;cd=&amp;cad=rja&amp;uact=8&amp;ved=0ahUKEwiWiofM1sbOAhUDKB4KHZkKAaYQjRwIBw&amp;url=http://www.groundbreakermag.com/equipment-playground/&amp;bvm=bv.129759880,d.dmo&amp;psig=AFQjCNGfEmyszegurlsQS5EisxWXCDM-nw&amp;ust=1471462338243738" TargetMode="External"/><Relationship Id="rId18" Type="http://schemas.openxmlformats.org/officeDocument/2006/relationships/image" Target="../media/image21.jpeg"/><Relationship Id="rId3" Type="http://schemas.openxmlformats.org/officeDocument/2006/relationships/hyperlink" Target="http://www.google.com/url?sa=i&amp;rct=j&amp;q=&amp;esrc=s&amp;source=images&amp;cd=&amp;cad=rja&amp;uact=8&amp;ved=0ahUKEwify96d08bOAhWIuB4KHZcuC2kQjRwIBw&amp;url=http://www.fs.usda.gov/detail/r2/recreation/?cid%3Dstelprdb5370444&amp;bvm=bv.129759880,d.dmo&amp;psig=AFQjCNE0ZZE0sskcpJBGDwq2tRq91JCaQQ&amp;ust=1471461435871517" TargetMode="External"/><Relationship Id="rId7" Type="http://schemas.openxmlformats.org/officeDocument/2006/relationships/hyperlink" Target="http://www.google.com/url?sa=i&amp;rct=j&amp;q=&amp;esrc=s&amp;source=images&amp;cd=&amp;cad=rja&amp;uact=8&amp;ved=0ahUKEwi_nofN1cbOAhXD2R4KHdgqDM0QjRwIBw&amp;url=http://www.gettyimages.com/detail/video/coal-power-plant-with-train-terminal-stock-footage/472689343&amp;bvm=bv.129759880,d.dmo&amp;psig=AFQjCNHE3ZlgWsah8SOIphtw2YzHMV0BGw&amp;ust=1471462017484303" TargetMode="External"/><Relationship Id="rId12" Type="http://schemas.openxmlformats.org/officeDocument/2006/relationships/image" Target="../media/image18.jpeg"/><Relationship Id="rId17" Type="http://schemas.openxmlformats.org/officeDocument/2006/relationships/hyperlink" Target="http://www.google.com/url?sa=i&amp;rct=j&amp;q=&amp;esrc=s&amp;source=images&amp;cd=&amp;cad=rja&amp;uact=8&amp;ved=0ahUKEwid_-OR2sbOAhVRAx4KHTzEAEAQjRwIBw&amp;url=http://www.oregonlive.com/environment/index.ssf/2015/01/oregon_becomes_dumping_ground.html&amp;bvm=bv.129759880,d.dmo&amp;psig=AFQjCNGY31-3WrjUBqaFiQaqmvQN71cy0Q&amp;ust=1471463309485888" TargetMode="External"/><Relationship Id="rId2" Type="http://schemas.openxmlformats.org/officeDocument/2006/relationships/notesSlide" Target="../notesSlides/notesSlide6.xml"/><Relationship Id="rId16"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15.jpeg"/><Relationship Id="rId11" Type="http://schemas.openxmlformats.org/officeDocument/2006/relationships/hyperlink" Target="http://www.google.com/url?sa=i&amp;rct=j&amp;q=&amp;esrc=s&amp;source=images&amp;cd=&amp;cad=rja&amp;uact=8&amp;ved=0ahUKEwio6IaT18bOAhWCkh4KHWDzB4oQjRwIBw&amp;url=http://boisestatepublicradio.org/term/barack-obama&amp;bvm=bv.129759880,d.dmo&amp;psig=AFQjCNHmppX3usujvpnpZ89BQRRWlz0YWQ&amp;ust=1471462488009331" TargetMode="External"/><Relationship Id="rId5" Type="http://schemas.openxmlformats.org/officeDocument/2006/relationships/hyperlink" Target="http://www.google.com/url?sa=i&amp;rct=j&amp;q=&amp;esrc=s&amp;source=images&amp;cd=&amp;cad=rja&amp;uact=8&amp;ved=0ahUKEwjf7sTP1MbOAhUGJh4KHQf2DKIQjRwIBw&amp;url=http://www.iqair.com/newsroom/2013/wood-burning-fireplaces-not-such-hot-idea&amp;bvm=bv.129759880,d.dmo&amp;psig=AFQjCNGedYYzwTksx8hrebx4jAEHUFEpEw&amp;ust=1471461804167598" TargetMode="External"/><Relationship Id="rId15" Type="http://schemas.openxmlformats.org/officeDocument/2006/relationships/hyperlink" Target="http://www.google.com/url?sa=i&amp;rct=j&amp;q=&amp;esrc=s&amp;source=images&amp;cd=&amp;cad=rja&amp;uact=8&amp;ved=0ahUKEwjgt5ep2cbOAhUDFR4KHbhSCcQQjRwIBw&amp;url=http://www.bloomberg.com/news/articles/2012-06-26/epa-greenhouse-gas-rules-upheld-by-u-s-appeals-court&amp;bvm=bv.129759880,d.dmo&amp;psig=AFQjCNGIQXl5Xa3JVXIt7dpvV5zjntLgfQ&amp;ust=1471463085731627" TargetMode="External"/><Relationship Id="rId10" Type="http://schemas.openxmlformats.org/officeDocument/2006/relationships/image" Target="../media/image17.jpeg"/><Relationship Id="rId4" Type="http://schemas.openxmlformats.org/officeDocument/2006/relationships/image" Target="../media/image14.jpeg"/><Relationship Id="rId9" Type="http://schemas.openxmlformats.org/officeDocument/2006/relationships/hyperlink" Target="https://www.google.com/url?sa=i&amp;rct=j&amp;q=&amp;esrc=s&amp;source=images&amp;cd=&amp;cad=rja&amp;uact=8&amp;ved=0ahUKEwjiiYiA1sbOAhUDmh4KHdhmB-AQjRwIBw&amp;url=https://blog.allstate.com/an-ode-to-autos-car-songs-of-the-past-110-years/&amp;bvm=bv.129759880,d.dmo&amp;psig=AFQjCNHAduWMcTMPOQPRzPsANNXmrutQqQ&amp;ust=1471462194651877" TargetMode="External"/><Relationship Id="rId14" Type="http://schemas.openxmlformats.org/officeDocument/2006/relationships/image" Target="../media/image19.jpeg"/></Relationships>
</file>

<file path=ppt/slides/_rels/slide7.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hyperlink" Target="http://www.google.com/url?sa=i&amp;rct=j&amp;q=&amp;esrc=s&amp;source=images&amp;cd=&amp;cad=rja&amp;uact=8&amp;ved=0ahUKEwi__JKBtOzOAhWLkh4KHRxnDBsQjRwIBw&amp;url=http://www.mirror.co.uk/news/uk-news/33000-heart-attack-victims-killed-7935050&amp;bvm=bv.131286987,d.dmo&amp;psig=AFQjCNGU0cX7qLe-90SK6lr7FDwYx1IvPw&amp;ust=1472758702824516" TargetMode="External"/><Relationship Id="rId7" Type="http://schemas.openxmlformats.org/officeDocument/2006/relationships/hyperlink" Target="http://www.google.com/url?sa=i&amp;rct=j&amp;q=&amp;esrc=s&amp;source=images&amp;cd=&amp;cad=rja&amp;uact=8&amp;ved=0ahUKEwiu3cyNh_vOAhVImR4KHXSJA9sQjRwIBw&amp;url=http://watchfit.com/exercise/shortness-of-breath-during-exercise-2/&amp;bvm=bv.131783435,d.dmo&amp;psig=AFQjCNGEA_PRib6InOwl8ZS4LTzup61hug&amp;ust=1473262029128639" TargetMode="External"/><Relationship Id="rId12"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3.jpeg"/><Relationship Id="rId11" Type="http://schemas.openxmlformats.org/officeDocument/2006/relationships/hyperlink" Target="http://www.google.com/url?sa=i&amp;rct=j&amp;q=&amp;esrc=s&amp;source=images&amp;cd=&amp;cad=rja&amp;uact=8&amp;ved=0ahUKEwjUmsCNifvOAhXFHh4KHXiUB6AQjRwIBw&amp;url=http://atlantablackstar.com/2015/08/07/harder-breathe-african-american-children-likely-complications-asthma/&amp;bvm=bv.131783435,d.dmo&amp;psig=AFQjCNHZedyPnR_v6RQT0c-I2a6MndWNNA&amp;ust=1473262622035663" TargetMode="External"/><Relationship Id="rId5" Type="http://schemas.openxmlformats.org/officeDocument/2006/relationships/hyperlink" Target="http://www.google.com/url?sa=i&amp;rct=j&amp;q=&amp;esrc=s&amp;source=images&amp;cd=&amp;cad=rja&amp;uact=8&amp;ved=0ahUKEwiJu8r5hfvOAhWDGR4KHb64CTUQjRwIBw&amp;url=http://sextonvisiongroup.com/top-10-tips-for-eye-health/&amp;psig=AFQjCNFjozX6PnbARUMOGG4uZzr6C-C6XQ&amp;ust=1473261777477570" TargetMode="External"/><Relationship Id="rId10" Type="http://schemas.openxmlformats.org/officeDocument/2006/relationships/image" Target="../media/image25.jpeg"/><Relationship Id="rId4" Type="http://schemas.openxmlformats.org/officeDocument/2006/relationships/image" Target="../media/image22.jpeg"/><Relationship Id="rId9" Type="http://schemas.openxmlformats.org/officeDocument/2006/relationships/hyperlink" Target="http://www.google.com/url?sa=i&amp;rct=j&amp;q=&amp;esrc=s&amp;source=images&amp;cd=&amp;cad=rja&amp;uact=8&amp;ved=0ahUKEwjEvuabs-zOAhVGbR4KHeYTAeYQjRwIBw&amp;url=http://www.alliesforchildren.org/what-is-the-state-of-childrens-health-in-allegheny-county/&amp;bvm=bv.131286987,d.dmo&amp;psig=AFQjCNHVvE2uCDUUubAuCXg8-oYnzXBZSA&amp;ust=1472758498738042"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gispub.epa.gov/OAR_OAQPS/FlagProgra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30937" cy="215536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241662" y="207777"/>
            <a:ext cx="8660675" cy="1947590"/>
          </a:xfrm>
        </p:spPr>
        <p:txBody>
          <a:bodyPr>
            <a:normAutofit/>
          </a:bodyPr>
          <a:lstStyle/>
          <a:p>
            <a:pPr algn="ctr"/>
            <a:r>
              <a:rPr lang="en-US" sz="4400" b="1" cap="all" dirty="0">
                <a:latin typeface="Arial" panose="020B0604020202020204" pitchFamily="34" charset="0"/>
                <a:cs typeface="Arial" panose="020B0604020202020204" pitchFamily="34" charset="0"/>
              </a:rPr>
              <a:t>Air Quality Flag Program</a:t>
            </a:r>
          </a:p>
        </p:txBody>
      </p:sp>
      <p:sp>
        <p:nvSpPr>
          <p:cNvPr id="7" name="TextBox 6"/>
          <p:cNvSpPr txBox="1"/>
          <p:nvPr/>
        </p:nvSpPr>
        <p:spPr>
          <a:xfrm>
            <a:off x="0" y="2155369"/>
            <a:ext cx="4781006" cy="3046988"/>
          </a:xfrm>
          <a:prstGeom prst="rect">
            <a:avLst/>
          </a:prstGeom>
          <a:solidFill>
            <a:srgbClr val="92D050"/>
          </a:solidFill>
        </p:spPr>
        <p:txBody>
          <a:bodyPr wrap="square" rtlCol="0">
            <a:spAutoFit/>
          </a:bodyPr>
          <a:lstStyle/>
          <a:p>
            <a:pPr algn="ctr"/>
            <a:endParaRPr lang="en-US" sz="2400" b="1" dirty="0">
              <a:solidFill>
                <a:prstClr val="white"/>
              </a:solidFill>
            </a:endParaRPr>
          </a:p>
          <a:p>
            <a:pPr algn="ctr">
              <a:lnSpc>
                <a:spcPct val="150000"/>
              </a:lnSpc>
            </a:pPr>
            <a:r>
              <a:rPr lang="en-US" sz="2400" b="1" dirty="0">
                <a:solidFill>
                  <a:prstClr val="white"/>
                </a:solidFill>
                <a:latin typeface="Arial" panose="020B0604020202020204" pitchFamily="34" charset="0"/>
                <a:cs typeface="Arial" panose="020B0604020202020204" pitchFamily="34" charset="0"/>
              </a:rPr>
              <a:t>Know the Air Quality </a:t>
            </a:r>
          </a:p>
          <a:p>
            <a:pPr algn="ctr">
              <a:lnSpc>
                <a:spcPct val="150000"/>
              </a:lnSpc>
            </a:pPr>
            <a:r>
              <a:rPr lang="en-US" sz="2400" b="1" dirty="0">
                <a:solidFill>
                  <a:prstClr val="white"/>
                </a:solidFill>
                <a:latin typeface="Arial" panose="020B0604020202020204" pitchFamily="34" charset="0"/>
                <a:cs typeface="Arial" panose="020B0604020202020204" pitchFamily="34" charset="0"/>
              </a:rPr>
              <a:t>Forecast and Protect </a:t>
            </a:r>
          </a:p>
          <a:p>
            <a:pPr algn="ctr">
              <a:lnSpc>
                <a:spcPct val="150000"/>
              </a:lnSpc>
            </a:pPr>
            <a:r>
              <a:rPr lang="en-US" sz="2400" b="1" dirty="0">
                <a:solidFill>
                  <a:prstClr val="white"/>
                </a:solidFill>
                <a:latin typeface="Arial" panose="020B0604020202020204" pitchFamily="34" charset="0"/>
                <a:cs typeface="Arial" panose="020B0604020202020204" pitchFamily="34" charset="0"/>
              </a:rPr>
              <a:t>Your Health </a:t>
            </a:r>
          </a:p>
          <a:p>
            <a:pPr algn="ctr">
              <a:lnSpc>
                <a:spcPct val="150000"/>
              </a:lnSpc>
            </a:pPr>
            <a:endParaRPr lang="en-US" sz="2400" b="1" dirty="0">
              <a:solidFill>
                <a:prstClr val="white"/>
              </a:solidFill>
            </a:endParaRPr>
          </a:p>
          <a:p>
            <a:pPr algn="ctr"/>
            <a:endParaRPr lang="en-US" sz="2400" b="1" dirty="0">
              <a:solidFill>
                <a:prstClr val="white"/>
              </a:solidFill>
            </a:endParaRPr>
          </a:p>
        </p:txBody>
      </p:sp>
      <p:sp>
        <p:nvSpPr>
          <p:cNvPr id="8" name="TextBox 7"/>
          <p:cNvSpPr txBox="1"/>
          <p:nvPr/>
        </p:nvSpPr>
        <p:spPr>
          <a:xfrm>
            <a:off x="0" y="4807130"/>
            <a:ext cx="9144000" cy="2103120"/>
          </a:xfrm>
          <a:prstGeom prst="rect">
            <a:avLst/>
          </a:prstGeom>
          <a:solidFill>
            <a:schemeClr val="tx1"/>
          </a:solidFill>
        </p:spPr>
        <p:txBody>
          <a:bodyPr wrap="square" rtlCol="0">
            <a:spAutoFit/>
          </a:bodyPr>
          <a:lstStyle/>
          <a:p>
            <a:endParaRPr lang="en-US" dirty="0">
              <a:solidFill>
                <a:prstClr val="white"/>
              </a:solidFill>
            </a:endParaRPr>
          </a:p>
          <a:p>
            <a:endParaRPr lang="en-US" dirty="0">
              <a:solidFill>
                <a:prstClr val="white"/>
              </a:solidFill>
            </a:endParaRPr>
          </a:p>
          <a:p>
            <a:endParaRPr lang="en-US" dirty="0">
              <a:solidFill>
                <a:prstClr val="white"/>
              </a:solidFill>
            </a:endParaRPr>
          </a:p>
          <a:p>
            <a:endParaRPr lang="en-US" dirty="0">
              <a:solidFill>
                <a:prstClr val="white"/>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7896" y="5760719"/>
            <a:ext cx="1219200" cy="914400"/>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636" y="6159681"/>
            <a:ext cx="1482812" cy="457200"/>
          </a:xfrm>
          <a:prstGeom prst="rect">
            <a:avLst/>
          </a:prstGeom>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81006" y="2155368"/>
            <a:ext cx="4349931" cy="2651761"/>
          </a:xfrm>
          <a:prstGeom prst="rect">
            <a:avLst/>
          </a:prstGeom>
        </p:spPr>
      </p:pic>
    </p:spTree>
    <p:extLst>
      <p:ext uri="{BB962C8B-B14F-4D97-AF65-F5344CB8AC3E}">
        <p14:creationId xmlns:p14="http://schemas.microsoft.com/office/powerpoint/2010/main" val="42720298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 I know if I am breathing unhealthy air?</a:t>
            </a:r>
          </a:p>
        </p:txBody>
      </p:sp>
      <p:sp>
        <p:nvSpPr>
          <p:cNvPr id="3" name="Content Placeholder 2"/>
          <p:cNvSpPr>
            <a:spLocks noGrp="1"/>
          </p:cNvSpPr>
          <p:nvPr>
            <p:ph idx="1"/>
          </p:nvPr>
        </p:nvSpPr>
        <p:spPr>
          <a:xfrm>
            <a:off x="628650" y="1628383"/>
            <a:ext cx="7886700" cy="1213429"/>
          </a:xfrm>
        </p:spPr>
        <p:txBody>
          <a:bodyPr/>
          <a:lstStyle/>
          <a:p>
            <a:r>
              <a:rPr lang="en-US" dirty="0"/>
              <a:t>Check the Air Quality Index (AQI), a color-coded system for reporting air quality conditions. The colors in the AQI indicate how clean or dirty the air is. When the air quality is unhealthy, you can take actions to protect your health.</a:t>
            </a:r>
          </a:p>
        </p:txBody>
      </p:sp>
      <p:sp>
        <p:nvSpPr>
          <p:cNvPr id="4" name="TextBox 6"/>
          <p:cNvSpPr txBox="1">
            <a:spLocks noChangeArrowheads="1"/>
          </p:cNvSpPr>
          <p:nvPr/>
        </p:nvSpPr>
        <p:spPr bwMode="auto">
          <a:xfrm rot="-5400000" flipH="1">
            <a:off x="8051481" y="4444446"/>
            <a:ext cx="296924" cy="1681225"/>
          </a:xfrm>
          <a:prstGeom prst="rect">
            <a:avLst/>
          </a:prstGeom>
          <a:solidFill>
            <a:srgbClr val="800080"/>
          </a:solidFill>
          <a:ln w="9525">
            <a:noFill/>
            <a:miter lim="800000"/>
            <a:headEnd/>
            <a:tailEnd/>
          </a:ln>
        </p:spPr>
        <p:txBody>
          <a:bodyPr wrap="square" lIns="19047" tIns="9523" rIns="19047" bIns="9523">
            <a:spAutoFit/>
          </a:bodyPr>
          <a:lstStyle/>
          <a:p>
            <a:endParaRPr lang="en-US" dirty="0"/>
          </a:p>
          <a:p>
            <a:r>
              <a:rPr lang="en-US" dirty="0"/>
              <a:t>   </a:t>
            </a:r>
          </a:p>
          <a:p>
            <a:endParaRPr lang="en-US" dirty="0"/>
          </a:p>
          <a:p>
            <a:r>
              <a:rPr lang="en-US" dirty="0"/>
              <a:t>		</a:t>
            </a:r>
          </a:p>
          <a:p>
            <a:r>
              <a:rPr lang="en-US" dirty="0"/>
              <a:t>      </a:t>
            </a:r>
          </a:p>
        </p:txBody>
      </p:sp>
      <p:sp>
        <p:nvSpPr>
          <p:cNvPr id="5" name="TextBox 11"/>
          <p:cNvSpPr txBox="1">
            <a:spLocks noChangeArrowheads="1"/>
          </p:cNvSpPr>
          <p:nvPr/>
        </p:nvSpPr>
        <p:spPr bwMode="auto">
          <a:xfrm rot="5400000" flipH="1">
            <a:off x="843503" y="4379278"/>
            <a:ext cx="298480" cy="1801368"/>
          </a:xfrm>
          <a:prstGeom prst="rect">
            <a:avLst/>
          </a:prstGeom>
          <a:solidFill>
            <a:srgbClr val="92D050"/>
          </a:solidFill>
          <a:ln w="9525">
            <a:noFill/>
            <a:miter lim="800000"/>
            <a:headEnd/>
            <a:tailEnd/>
          </a:ln>
        </p:spPr>
        <p:txBody>
          <a:bodyPr lIns="19047" tIns="9523" rIns="19047" bIns="9523"/>
          <a:lstStyle/>
          <a:p>
            <a:endParaRPr lang="en-US" dirty="0"/>
          </a:p>
          <a:p>
            <a:endParaRPr lang="en-US" dirty="0"/>
          </a:p>
          <a:p>
            <a:endParaRPr lang="en-US" dirty="0"/>
          </a:p>
          <a:p>
            <a:endParaRPr lang="en-US" dirty="0"/>
          </a:p>
          <a:p>
            <a:endParaRPr lang="en-US" dirty="0"/>
          </a:p>
          <a:p>
            <a:endParaRPr lang="en-US" dirty="0"/>
          </a:p>
        </p:txBody>
      </p:sp>
      <p:sp>
        <p:nvSpPr>
          <p:cNvPr id="6" name="TextBox 9"/>
          <p:cNvSpPr txBox="1">
            <a:spLocks noChangeArrowheads="1"/>
          </p:cNvSpPr>
          <p:nvPr/>
        </p:nvSpPr>
        <p:spPr bwMode="auto">
          <a:xfrm rot="5400000" flipH="1">
            <a:off x="2768773" y="4286244"/>
            <a:ext cx="290456" cy="1979408"/>
          </a:xfrm>
          <a:prstGeom prst="rect">
            <a:avLst/>
          </a:prstGeom>
          <a:solidFill>
            <a:srgbClr val="FFFF00"/>
          </a:solidFill>
          <a:ln w="9525">
            <a:noFill/>
            <a:miter lim="800000"/>
            <a:headEnd/>
            <a:tailEnd/>
          </a:ln>
        </p:spPr>
        <p:txBody>
          <a:bodyPr lIns="19047" tIns="9523" rIns="19047" bIns="9523"/>
          <a:lstStyle/>
          <a:p>
            <a:endParaRPr lang="en-US" dirty="0"/>
          </a:p>
          <a:p>
            <a:endParaRPr lang="en-US" dirty="0"/>
          </a:p>
          <a:p>
            <a:endParaRPr lang="en-US" dirty="0"/>
          </a:p>
          <a:p>
            <a:endParaRPr lang="en-US" dirty="0"/>
          </a:p>
          <a:p>
            <a:endParaRPr lang="en-US" dirty="0"/>
          </a:p>
          <a:p>
            <a:endParaRPr lang="en-US" dirty="0"/>
          </a:p>
        </p:txBody>
      </p:sp>
      <p:sp>
        <p:nvSpPr>
          <p:cNvPr id="7" name="TextBox 8"/>
          <p:cNvSpPr txBox="1">
            <a:spLocks noChangeArrowheads="1"/>
          </p:cNvSpPr>
          <p:nvPr/>
        </p:nvSpPr>
        <p:spPr bwMode="auto">
          <a:xfrm rot="5400000">
            <a:off x="4618370" y="4439349"/>
            <a:ext cx="298480" cy="1681225"/>
          </a:xfrm>
          <a:prstGeom prst="rect">
            <a:avLst/>
          </a:prstGeom>
          <a:solidFill>
            <a:srgbClr val="FF6600"/>
          </a:solidFill>
          <a:ln w="9525">
            <a:noFill/>
            <a:miter lim="800000"/>
            <a:headEnd/>
            <a:tailEnd/>
          </a:ln>
        </p:spPr>
        <p:txBody>
          <a:bodyPr wrap="square" lIns="19047" tIns="9523" rIns="19047" bIns="9523">
            <a:spAutoFit/>
          </a:bodyPr>
          <a:lstStyle/>
          <a:p>
            <a:endParaRPr lang="en-US" dirty="0"/>
          </a:p>
          <a:p>
            <a:endParaRPr lang="en-US" dirty="0"/>
          </a:p>
          <a:p>
            <a:endParaRPr lang="en-US" dirty="0"/>
          </a:p>
          <a:p>
            <a:endParaRPr lang="en-US" dirty="0"/>
          </a:p>
          <a:p>
            <a:endParaRPr lang="en-US" dirty="0"/>
          </a:p>
          <a:p>
            <a:endParaRPr lang="en-US" dirty="0"/>
          </a:p>
        </p:txBody>
      </p:sp>
      <p:sp>
        <p:nvSpPr>
          <p:cNvPr id="8" name="TextBox 7"/>
          <p:cNvSpPr txBox="1">
            <a:spLocks noChangeArrowheads="1"/>
          </p:cNvSpPr>
          <p:nvPr/>
        </p:nvSpPr>
        <p:spPr bwMode="auto">
          <a:xfrm rot="5400000" flipH="1">
            <a:off x="6334536" y="4441624"/>
            <a:ext cx="298480" cy="1681225"/>
          </a:xfrm>
          <a:prstGeom prst="rect">
            <a:avLst/>
          </a:prstGeom>
          <a:solidFill>
            <a:srgbClr val="FF0000"/>
          </a:solidFill>
          <a:ln w="9525">
            <a:noFill/>
            <a:miter lim="800000"/>
            <a:headEnd/>
            <a:tailEnd/>
          </a:ln>
        </p:spPr>
        <p:txBody>
          <a:bodyPr wrap="square" lIns="19047" tIns="9523" rIns="19047" bIns="9523">
            <a:spAutoFit/>
          </a:bodyPr>
          <a:lstStyle/>
          <a:p>
            <a:endParaRPr lang="en-US" dirty="0"/>
          </a:p>
          <a:p>
            <a:endParaRPr lang="en-US" dirty="0"/>
          </a:p>
          <a:p>
            <a:endParaRPr lang="en-US" dirty="0"/>
          </a:p>
          <a:p>
            <a:endParaRPr lang="en-US" dirty="0"/>
          </a:p>
          <a:p>
            <a:endParaRPr lang="en-US" dirty="0"/>
          </a:p>
          <a:p>
            <a:endParaRPr lang="en-US" dirty="0"/>
          </a:p>
        </p:txBody>
      </p:sp>
      <p:sp>
        <p:nvSpPr>
          <p:cNvPr id="9" name="Rectangle 8"/>
          <p:cNvSpPr/>
          <p:nvPr/>
        </p:nvSpPr>
        <p:spPr>
          <a:xfrm>
            <a:off x="3998594" y="4591650"/>
            <a:ext cx="1527587" cy="523220"/>
          </a:xfrm>
          <a:prstGeom prst="rect">
            <a:avLst/>
          </a:prstGeom>
        </p:spPr>
        <p:txBody>
          <a:bodyPr wrap="square">
            <a:spAutoFit/>
          </a:bodyPr>
          <a:lstStyle/>
          <a:p>
            <a:pPr algn="ctr"/>
            <a:r>
              <a:rPr lang="en-US" sz="1400" b="1" dirty="0"/>
              <a:t>Unhealthy for Sensitive Groups</a:t>
            </a:r>
            <a:endParaRPr lang="en-US" sz="1400" dirty="0"/>
          </a:p>
        </p:txBody>
      </p:sp>
      <p:sp>
        <p:nvSpPr>
          <p:cNvPr id="10" name="Rectangle 9"/>
          <p:cNvSpPr/>
          <p:nvPr/>
        </p:nvSpPr>
        <p:spPr>
          <a:xfrm flipH="1">
            <a:off x="2089878" y="4731532"/>
            <a:ext cx="1570615" cy="307777"/>
          </a:xfrm>
          <a:prstGeom prst="rect">
            <a:avLst/>
          </a:prstGeom>
        </p:spPr>
        <p:txBody>
          <a:bodyPr wrap="square">
            <a:spAutoFit/>
          </a:bodyPr>
          <a:lstStyle/>
          <a:p>
            <a:pPr algn="ctr"/>
            <a:r>
              <a:rPr lang="en-US" sz="1400" b="1" dirty="0"/>
              <a:t>Moderate</a:t>
            </a:r>
          </a:p>
        </p:txBody>
      </p:sp>
      <p:sp>
        <p:nvSpPr>
          <p:cNvPr id="11" name="Rectangle 10"/>
          <p:cNvSpPr/>
          <p:nvPr/>
        </p:nvSpPr>
        <p:spPr>
          <a:xfrm>
            <a:off x="219932" y="4646194"/>
            <a:ext cx="1559859" cy="307777"/>
          </a:xfrm>
          <a:prstGeom prst="rect">
            <a:avLst/>
          </a:prstGeom>
        </p:spPr>
        <p:txBody>
          <a:bodyPr wrap="square">
            <a:spAutoFit/>
          </a:bodyPr>
          <a:lstStyle/>
          <a:p>
            <a:pPr algn="ctr"/>
            <a:r>
              <a:rPr lang="en-US" sz="1400" b="1" dirty="0"/>
              <a:t>Good</a:t>
            </a:r>
          </a:p>
        </p:txBody>
      </p:sp>
      <p:sp>
        <p:nvSpPr>
          <p:cNvPr id="12" name="Rectangle 11"/>
          <p:cNvSpPr/>
          <p:nvPr/>
        </p:nvSpPr>
        <p:spPr>
          <a:xfrm>
            <a:off x="5553843" y="4731531"/>
            <a:ext cx="1656678" cy="307777"/>
          </a:xfrm>
          <a:prstGeom prst="rect">
            <a:avLst/>
          </a:prstGeom>
        </p:spPr>
        <p:txBody>
          <a:bodyPr wrap="square">
            <a:spAutoFit/>
          </a:bodyPr>
          <a:lstStyle/>
          <a:p>
            <a:pPr algn="ctr"/>
            <a:r>
              <a:rPr lang="en-US" sz="1400" b="1" dirty="0"/>
              <a:t>Unhealthy</a:t>
            </a:r>
          </a:p>
        </p:txBody>
      </p:sp>
      <p:sp>
        <p:nvSpPr>
          <p:cNvPr id="13" name="Rectangle 12"/>
          <p:cNvSpPr/>
          <p:nvPr/>
        </p:nvSpPr>
        <p:spPr>
          <a:xfrm>
            <a:off x="7221278" y="4700206"/>
            <a:ext cx="1624405" cy="307777"/>
          </a:xfrm>
          <a:prstGeom prst="rect">
            <a:avLst/>
          </a:prstGeom>
        </p:spPr>
        <p:txBody>
          <a:bodyPr wrap="square">
            <a:spAutoFit/>
          </a:bodyPr>
          <a:lstStyle/>
          <a:p>
            <a:pPr algn="ctr"/>
            <a:r>
              <a:rPr lang="en-US" sz="1400" b="1" dirty="0"/>
              <a:t>Very Unhealthy</a:t>
            </a:r>
          </a:p>
        </p:txBody>
      </p:sp>
      <p:sp>
        <p:nvSpPr>
          <p:cNvPr id="14" name="Rectangle 13"/>
          <p:cNvSpPr/>
          <p:nvPr/>
        </p:nvSpPr>
        <p:spPr>
          <a:xfrm>
            <a:off x="1893427" y="3623179"/>
            <a:ext cx="5137994" cy="830997"/>
          </a:xfrm>
          <a:prstGeom prst="rect">
            <a:avLst/>
          </a:prstGeom>
        </p:spPr>
        <p:txBody>
          <a:bodyPr wrap="square">
            <a:spAutoFit/>
          </a:bodyPr>
          <a:lstStyle/>
          <a:p>
            <a:pPr algn="ctr"/>
            <a:r>
              <a:rPr lang="en-US" sz="2400" b="1" dirty="0">
                <a:solidFill>
                  <a:schemeClr val="accent1"/>
                </a:solidFill>
                <a:latin typeface="Arial" panose="020B0604020202020204" pitchFamily="34" charset="0"/>
                <a:cs typeface="Arial" panose="020B0604020202020204" pitchFamily="34" charset="0"/>
              </a:rPr>
              <a:t>What</a:t>
            </a:r>
            <a:r>
              <a:rPr lang="en-US" sz="2400" b="1" dirty="0">
                <a:solidFill>
                  <a:srgbClr val="003399"/>
                </a:solidFill>
                <a:latin typeface="Arial" panose="020B0604020202020204" pitchFamily="34" charset="0"/>
                <a:cs typeface="Arial" panose="020B0604020202020204" pitchFamily="34" charset="0"/>
              </a:rPr>
              <a:t> </a:t>
            </a:r>
            <a:r>
              <a:rPr lang="en-US" sz="2400" b="1" dirty="0">
                <a:solidFill>
                  <a:srgbClr val="00B050"/>
                </a:solidFill>
                <a:latin typeface="Arial" panose="020B0604020202020204" pitchFamily="34" charset="0"/>
                <a:cs typeface="Arial" panose="020B0604020202020204" pitchFamily="34" charset="0"/>
              </a:rPr>
              <a:t>C</a:t>
            </a:r>
            <a:r>
              <a:rPr lang="en-US" sz="2400" b="1" dirty="0">
                <a:solidFill>
                  <a:srgbClr val="FFC000"/>
                </a:solidFill>
                <a:latin typeface="Arial" panose="020B0604020202020204" pitchFamily="34" charset="0"/>
                <a:cs typeface="Arial" panose="020B0604020202020204" pitchFamily="34" charset="0"/>
              </a:rPr>
              <a:t>o</a:t>
            </a:r>
            <a:r>
              <a:rPr lang="en-US" sz="2400" b="1" dirty="0">
                <a:solidFill>
                  <a:srgbClr val="0070C0"/>
                </a:solidFill>
                <a:latin typeface="Arial" panose="020B0604020202020204" pitchFamily="34" charset="0"/>
                <a:cs typeface="Arial" panose="020B0604020202020204" pitchFamily="34" charset="0"/>
              </a:rPr>
              <a:t>l</a:t>
            </a:r>
            <a:r>
              <a:rPr lang="en-US" sz="2400" b="1" dirty="0">
                <a:solidFill>
                  <a:srgbClr val="FF0000"/>
                </a:solidFill>
                <a:latin typeface="Arial" panose="020B0604020202020204" pitchFamily="34" charset="0"/>
                <a:cs typeface="Arial" panose="020B0604020202020204" pitchFamily="34" charset="0"/>
              </a:rPr>
              <a:t>o</a:t>
            </a:r>
            <a:r>
              <a:rPr lang="en-US" sz="2400" b="1" dirty="0">
                <a:solidFill>
                  <a:srgbClr val="7030A0"/>
                </a:solidFill>
                <a:latin typeface="Arial" panose="020B0604020202020204" pitchFamily="34" charset="0"/>
                <a:cs typeface="Arial" panose="020B0604020202020204" pitchFamily="34" charset="0"/>
              </a:rPr>
              <a:t>r</a:t>
            </a:r>
            <a:r>
              <a:rPr lang="en-US" sz="2400" b="1" dirty="0">
                <a:solidFill>
                  <a:srgbClr val="003399"/>
                </a:solidFill>
                <a:latin typeface="Arial" panose="020B0604020202020204" pitchFamily="34" charset="0"/>
                <a:cs typeface="Arial" panose="020B0604020202020204" pitchFamily="34" charset="0"/>
              </a:rPr>
              <a:t> </a:t>
            </a:r>
            <a:r>
              <a:rPr lang="en-US" sz="2400" b="1" dirty="0">
                <a:solidFill>
                  <a:schemeClr val="accent1"/>
                </a:solidFill>
                <a:latin typeface="Arial" panose="020B0604020202020204" pitchFamily="34" charset="0"/>
                <a:cs typeface="Arial" panose="020B0604020202020204" pitchFamily="34" charset="0"/>
              </a:rPr>
              <a:t>is Your Air Today?</a:t>
            </a:r>
            <a:br>
              <a:rPr lang="en-US" sz="2400" b="1" dirty="0">
                <a:solidFill>
                  <a:schemeClr val="accent1"/>
                </a:solidFill>
                <a:latin typeface="Arial" panose="020B0604020202020204" pitchFamily="34" charset="0"/>
                <a:cs typeface="Arial" panose="020B0604020202020204" pitchFamily="34" charset="0"/>
              </a:rPr>
            </a:br>
            <a:endParaRPr lang="en-US" sz="2400" b="1"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18249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quality flag program:</a:t>
            </a:r>
            <a:br>
              <a:rPr lang="en-US" dirty="0"/>
            </a:br>
            <a:r>
              <a:rPr lang="en-US" dirty="0"/>
              <a:t>how does it work?</a:t>
            </a:r>
          </a:p>
        </p:txBody>
      </p:sp>
      <p:sp>
        <p:nvSpPr>
          <p:cNvPr id="4" name="Content Placeholder 3"/>
          <p:cNvSpPr>
            <a:spLocks noGrp="1"/>
          </p:cNvSpPr>
          <p:nvPr>
            <p:ph sz="half" idx="1"/>
          </p:nvPr>
        </p:nvSpPr>
        <p:spPr>
          <a:xfrm>
            <a:off x="628649" y="1640911"/>
            <a:ext cx="4848785" cy="4536052"/>
          </a:xfrm>
        </p:spPr>
        <p:txBody>
          <a:bodyPr anchor="ctr"/>
          <a:lstStyle/>
          <a:p>
            <a:r>
              <a:rPr lang="en-US" dirty="0"/>
              <a:t>Schools and organizations raise a flag each day that indicates the air quality forecast: green, yellow, orange, red or purple.</a:t>
            </a:r>
          </a:p>
          <a:p>
            <a:endParaRPr lang="en-US" dirty="0"/>
          </a:p>
          <a:p>
            <a:r>
              <a:rPr lang="en-US" dirty="0"/>
              <a:t>When the air quality is unhealthy individuals can take actions to reduce exposure to air pollution.</a:t>
            </a:r>
          </a:p>
          <a:p>
            <a:pPr marL="0" indent="0">
              <a:buNone/>
            </a:pPr>
            <a:endParaRPr lang="en-US" dirty="0"/>
          </a:p>
        </p:txBody>
      </p:sp>
      <p:pic>
        <p:nvPicPr>
          <p:cNvPr id="6" name="Picture 6" descr="DSC_0069.JPG"/>
          <p:cNvPicPr>
            <a:picLocks noChangeAspect="1"/>
          </p:cNvPicPr>
          <p:nvPr/>
        </p:nvPicPr>
        <p:blipFill rotWithShape="1">
          <a:blip r:embed="rId3" cstate="print"/>
          <a:srcRect l="31460" t="-1" r="5116" b="356"/>
          <a:stretch/>
        </p:blipFill>
        <p:spPr bwMode="auto">
          <a:xfrm>
            <a:off x="5622534" y="2263017"/>
            <a:ext cx="3155058" cy="3291840"/>
          </a:xfrm>
          <a:prstGeom prst="rect">
            <a:avLst/>
          </a:prstGeom>
          <a:noFill/>
          <a:ln w="9525">
            <a:noFill/>
            <a:miter lim="800000"/>
            <a:headEnd/>
            <a:tailEnd/>
          </a:ln>
        </p:spPr>
      </p:pic>
    </p:spTree>
    <p:extLst>
      <p:ext uri="{BB962C8B-B14F-4D97-AF65-F5344CB8AC3E}">
        <p14:creationId xmlns:p14="http://schemas.microsoft.com/office/powerpoint/2010/main" val="18786784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Four easy steps to get a flag program started</a:t>
            </a:r>
          </a:p>
        </p:txBody>
      </p:sp>
      <p:sp>
        <p:nvSpPr>
          <p:cNvPr id="14" name="TextBox 13"/>
          <p:cNvSpPr txBox="1"/>
          <p:nvPr/>
        </p:nvSpPr>
        <p:spPr>
          <a:xfrm>
            <a:off x="777848" y="1504021"/>
            <a:ext cx="1091386" cy="1862048"/>
          </a:xfrm>
          <a:prstGeom prst="rect">
            <a:avLst/>
          </a:prstGeom>
          <a:noFill/>
          <a:ln>
            <a:noFill/>
          </a:ln>
        </p:spPr>
        <p:txBody>
          <a:bodyPr wrap="square" rtlCol="0">
            <a:spAutoFit/>
          </a:bodyPr>
          <a:lstStyle/>
          <a:p>
            <a:r>
              <a:rPr lang="en-US" sz="11500" b="1" dirty="0">
                <a:ln w="9525">
                  <a:solidFill>
                    <a:schemeClr val="bg1"/>
                  </a:solidFill>
                  <a:prstDash val="solid"/>
                </a:ln>
                <a:solidFill>
                  <a:srgbClr val="92D050"/>
                </a:solidFill>
                <a:effectLst>
                  <a:outerShdw blurRad="12700" dist="38100" dir="2700000" algn="tl" rotWithShape="0">
                    <a:schemeClr val="bg1">
                      <a:lumMod val="50000"/>
                    </a:schemeClr>
                  </a:outerShdw>
                </a:effectLst>
              </a:rPr>
              <a:t>1</a:t>
            </a:r>
          </a:p>
        </p:txBody>
      </p:sp>
      <p:sp>
        <p:nvSpPr>
          <p:cNvPr id="15" name="Rectangle 14"/>
          <p:cNvSpPr/>
          <p:nvPr/>
        </p:nvSpPr>
        <p:spPr>
          <a:xfrm>
            <a:off x="1908118" y="2177942"/>
            <a:ext cx="1880643" cy="400110"/>
          </a:xfrm>
          <a:prstGeom prst="rect">
            <a:avLst/>
          </a:prstGeom>
        </p:spPr>
        <p:txBody>
          <a:bodyPr wrap="none">
            <a:spAutoFit/>
          </a:bodyPr>
          <a:lstStyle/>
          <a:p>
            <a:r>
              <a:rPr lang="en-US" sz="2000" dirty="0">
                <a:latin typeface="Arial" panose="020B0604020202020204" pitchFamily="34" charset="0"/>
                <a:cs typeface="Arial" panose="020B0604020202020204" pitchFamily="34" charset="0"/>
              </a:rPr>
              <a:t>Purchase</a:t>
            </a:r>
            <a:r>
              <a:rPr lang="en-US" sz="2000" dirty="0">
                <a:latin typeface="Century Gothic" panose="020B0502020202020204" pitchFamily="34" charset="0"/>
              </a:rPr>
              <a:t> </a:t>
            </a:r>
            <a:r>
              <a:rPr lang="en-US" sz="2000" dirty="0">
                <a:latin typeface="Arial" panose="020B0604020202020204" pitchFamily="34" charset="0"/>
                <a:cs typeface="Arial" panose="020B0604020202020204" pitchFamily="34" charset="0"/>
              </a:rPr>
              <a:t>flags</a:t>
            </a:r>
          </a:p>
        </p:txBody>
      </p:sp>
      <p:sp>
        <p:nvSpPr>
          <p:cNvPr id="16" name="TextBox 15"/>
          <p:cNvSpPr txBox="1"/>
          <p:nvPr/>
        </p:nvSpPr>
        <p:spPr>
          <a:xfrm>
            <a:off x="4791508" y="1406377"/>
            <a:ext cx="1091386" cy="1862048"/>
          </a:xfrm>
          <a:prstGeom prst="rect">
            <a:avLst/>
          </a:prstGeom>
          <a:noFill/>
          <a:ln>
            <a:noFill/>
          </a:ln>
        </p:spPr>
        <p:txBody>
          <a:bodyPr wrap="square" rtlCol="0">
            <a:spAutoFit/>
          </a:bodyPr>
          <a:lstStyle/>
          <a:p>
            <a:r>
              <a:rPr lang="en-US" sz="11500" b="1" dirty="0">
                <a:ln w="9525">
                  <a:solidFill>
                    <a:schemeClr val="bg1"/>
                  </a:solidFill>
                  <a:prstDash val="solid"/>
                </a:ln>
                <a:solidFill>
                  <a:srgbClr val="92D050"/>
                </a:solidFill>
                <a:effectLst>
                  <a:outerShdw blurRad="12700" dist="38100" dir="2700000" algn="tl" rotWithShape="0">
                    <a:schemeClr val="bg1">
                      <a:lumMod val="50000"/>
                    </a:schemeClr>
                  </a:outerShdw>
                </a:effectLst>
              </a:rPr>
              <a:t>2</a:t>
            </a:r>
          </a:p>
        </p:txBody>
      </p:sp>
      <p:sp>
        <p:nvSpPr>
          <p:cNvPr id="17" name="Rectangle 16"/>
          <p:cNvSpPr/>
          <p:nvPr/>
        </p:nvSpPr>
        <p:spPr>
          <a:xfrm>
            <a:off x="5822010" y="2085162"/>
            <a:ext cx="2476960" cy="707886"/>
          </a:xfrm>
          <a:prstGeom prst="rect">
            <a:avLst/>
          </a:prstGeom>
        </p:spPr>
        <p:txBody>
          <a:bodyPr wrap="none">
            <a:spAutoFit/>
          </a:bodyPr>
          <a:lstStyle/>
          <a:p>
            <a:r>
              <a:rPr lang="en-US" sz="2000" dirty="0">
                <a:latin typeface="Arial" panose="020B0604020202020204" pitchFamily="34" charset="0"/>
                <a:cs typeface="Arial" panose="020B0604020202020204" pitchFamily="34" charset="0"/>
              </a:rPr>
              <a:t>Educate and inform </a:t>
            </a:r>
          </a:p>
          <a:p>
            <a:r>
              <a:rPr lang="en-US" sz="2000" dirty="0">
                <a:latin typeface="Arial" panose="020B0604020202020204" pitchFamily="34" charset="0"/>
                <a:cs typeface="Arial" panose="020B0604020202020204" pitchFamily="34" charset="0"/>
              </a:rPr>
              <a:t>the community</a:t>
            </a:r>
          </a:p>
        </p:txBody>
      </p:sp>
      <p:sp>
        <p:nvSpPr>
          <p:cNvPr id="18" name="TextBox 17"/>
          <p:cNvSpPr txBox="1"/>
          <p:nvPr/>
        </p:nvSpPr>
        <p:spPr>
          <a:xfrm>
            <a:off x="852276" y="3366069"/>
            <a:ext cx="1091386" cy="1862048"/>
          </a:xfrm>
          <a:prstGeom prst="rect">
            <a:avLst/>
          </a:prstGeom>
          <a:noFill/>
          <a:ln>
            <a:noFill/>
          </a:ln>
        </p:spPr>
        <p:txBody>
          <a:bodyPr wrap="square" rtlCol="0">
            <a:spAutoFit/>
          </a:bodyPr>
          <a:lstStyle/>
          <a:p>
            <a:r>
              <a:rPr lang="en-US" sz="11500" b="1" dirty="0">
                <a:ln w="9525">
                  <a:solidFill>
                    <a:schemeClr val="bg1"/>
                  </a:solidFill>
                  <a:prstDash val="solid"/>
                </a:ln>
                <a:solidFill>
                  <a:srgbClr val="92D050"/>
                </a:solidFill>
                <a:effectLst>
                  <a:outerShdw blurRad="12700" dist="38100" dir="2700000" algn="tl" rotWithShape="0">
                    <a:schemeClr val="bg1">
                      <a:lumMod val="50000"/>
                    </a:schemeClr>
                  </a:outerShdw>
                </a:effectLst>
              </a:rPr>
              <a:t>3</a:t>
            </a:r>
            <a:endParaRPr lang="en-US" sz="11500" b="1" dirty="0">
              <a:ln w="6600">
                <a:solidFill>
                  <a:schemeClr val="accent2"/>
                </a:solidFill>
                <a:prstDash val="solid"/>
              </a:ln>
              <a:solidFill>
                <a:srgbClr val="92D050"/>
              </a:solidFill>
              <a:effectLst>
                <a:outerShdw dist="38100" dir="2700000" algn="tl" rotWithShape="0">
                  <a:schemeClr val="accent2"/>
                </a:outerShdw>
              </a:effectLst>
            </a:endParaRPr>
          </a:p>
        </p:txBody>
      </p:sp>
      <p:sp>
        <p:nvSpPr>
          <p:cNvPr id="19" name="TextBox 18"/>
          <p:cNvSpPr txBox="1"/>
          <p:nvPr/>
        </p:nvSpPr>
        <p:spPr>
          <a:xfrm>
            <a:off x="4730624" y="3330363"/>
            <a:ext cx="1091386" cy="1862048"/>
          </a:xfrm>
          <a:prstGeom prst="rect">
            <a:avLst/>
          </a:prstGeom>
          <a:noFill/>
          <a:ln>
            <a:noFill/>
          </a:ln>
        </p:spPr>
        <p:txBody>
          <a:bodyPr wrap="square" rtlCol="0">
            <a:spAutoFit/>
          </a:bodyPr>
          <a:lstStyle/>
          <a:p>
            <a:r>
              <a:rPr lang="en-US" sz="11500" b="1" dirty="0">
                <a:ln w="9525">
                  <a:solidFill>
                    <a:schemeClr val="bg1"/>
                  </a:solidFill>
                  <a:prstDash val="solid"/>
                </a:ln>
                <a:solidFill>
                  <a:srgbClr val="92D050"/>
                </a:solidFill>
                <a:effectLst>
                  <a:outerShdw blurRad="12700" dist="38100" dir="2700000" algn="tl" rotWithShape="0">
                    <a:schemeClr val="bg1">
                      <a:lumMod val="50000"/>
                    </a:schemeClr>
                  </a:outerShdw>
                </a:effectLst>
              </a:rPr>
              <a:t>4</a:t>
            </a:r>
          </a:p>
        </p:txBody>
      </p:sp>
      <p:sp>
        <p:nvSpPr>
          <p:cNvPr id="20" name="Rectangle 19"/>
          <p:cNvSpPr/>
          <p:nvPr/>
        </p:nvSpPr>
        <p:spPr>
          <a:xfrm>
            <a:off x="1869234" y="3635373"/>
            <a:ext cx="2805092" cy="1323439"/>
          </a:xfrm>
          <a:prstGeom prst="rect">
            <a:avLst/>
          </a:prstGeom>
        </p:spPr>
        <p:txBody>
          <a:bodyPr wrap="square">
            <a:spAutoFit/>
          </a:bodyPr>
          <a:lstStyle/>
          <a:p>
            <a:r>
              <a:rPr lang="en-US" sz="2000" dirty="0">
                <a:latin typeface="Arial" panose="020B0604020202020204" pitchFamily="34" charset="0"/>
                <a:cs typeface="Arial" panose="020B0604020202020204" pitchFamily="34" charset="0"/>
              </a:rPr>
              <a:t>Check the air quality forecast each day and fly the corresponding flag color</a:t>
            </a:r>
          </a:p>
        </p:txBody>
      </p:sp>
      <p:sp>
        <p:nvSpPr>
          <p:cNvPr id="21" name="Rectangle 20"/>
          <p:cNvSpPr/>
          <p:nvPr/>
        </p:nvSpPr>
        <p:spPr>
          <a:xfrm>
            <a:off x="5822010" y="3710416"/>
            <a:ext cx="3321990" cy="1015663"/>
          </a:xfrm>
          <a:prstGeom prst="rect">
            <a:avLst/>
          </a:prstGeom>
        </p:spPr>
        <p:txBody>
          <a:bodyPr wrap="square">
            <a:spAutoFit/>
          </a:bodyPr>
          <a:lstStyle/>
          <a:p>
            <a:r>
              <a:rPr lang="en-US" sz="2000" dirty="0">
                <a:latin typeface="Arial" panose="020B0604020202020204" pitchFamily="34" charset="0"/>
                <a:cs typeface="Arial" panose="020B0604020202020204" pitchFamily="34" charset="0"/>
              </a:rPr>
              <a:t>Follow the recommendations for outdoor activities </a:t>
            </a:r>
          </a:p>
        </p:txBody>
      </p:sp>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65555" y="5708357"/>
            <a:ext cx="1069420" cy="491933"/>
          </a:xfrm>
          <a:prstGeom prst="rect">
            <a:avLst/>
          </a:prstGeom>
        </p:spPr>
      </p:pic>
      <p:pic>
        <p:nvPicPr>
          <p:cNvPr id="23" name="Pictur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0747" y="5684752"/>
            <a:ext cx="1120734" cy="515538"/>
          </a:xfrm>
          <a:prstGeom prst="rect">
            <a:avLst/>
          </a:prstGeom>
        </p:spPr>
      </p:pic>
      <p:pic>
        <p:nvPicPr>
          <p:cNvPr id="24" name="Picture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34658" y="5708357"/>
            <a:ext cx="1120734" cy="515538"/>
          </a:xfrm>
          <a:prstGeom prst="rect">
            <a:avLst/>
          </a:prstGeom>
        </p:spPr>
      </p:pic>
      <p:pic>
        <p:nvPicPr>
          <p:cNvPr id="25" name="Picture 2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64130" y="5684752"/>
            <a:ext cx="1069420" cy="491933"/>
          </a:xfrm>
          <a:prstGeom prst="rect">
            <a:avLst/>
          </a:prstGeom>
        </p:spPr>
      </p:pic>
    </p:spTree>
    <p:extLst>
      <p:ext uri="{BB962C8B-B14F-4D97-AF65-F5344CB8AC3E}">
        <p14:creationId xmlns:p14="http://schemas.microsoft.com/office/powerpoint/2010/main" val="36025699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Purchase flags</a:t>
            </a:r>
          </a:p>
        </p:txBody>
      </p:sp>
      <p:sp>
        <p:nvSpPr>
          <p:cNvPr id="3" name="Content Placeholder 2"/>
          <p:cNvSpPr>
            <a:spLocks noGrp="1"/>
          </p:cNvSpPr>
          <p:nvPr>
            <p:ph idx="1"/>
          </p:nvPr>
        </p:nvSpPr>
        <p:spPr>
          <a:xfrm>
            <a:off x="628650" y="1628385"/>
            <a:ext cx="7886700" cy="1292616"/>
          </a:xfrm>
        </p:spPr>
        <p:txBody>
          <a:bodyPr>
            <a:normAutofit fontScale="92500" lnSpcReduction="10000"/>
          </a:bodyPr>
          <a:lstStyle/>
          <a:p>
            <a:pPr>
              <a:spcAft>
                <a:spcPts val="600"/>
              </a:spcAft>
            </a:pPr>
            <a:r>
              <a:rPr lang="en-US" dirty="0"/>
              <a:t>Cost is approximately $100 for a set of five flags</a:t>
            </a:r>
          </a:p>
          <a:p>
            <a:pPr>
              <a:spcAft>
                <a:spcPts val="600"/>
              </a:spcAft>
            </a:pPr>
            <a:r>
              <a:rPr lang="en-US" dirty="0"/>
              <a:t>Search </a:t>
            </a:r>
            <a:r>
              <a:rPr lang="en-US" i="1" dirty="0"/>
              <a:t>“order air quality flags” </a:t>
            </a:r>
            <a:r>
              <a:rPr lang="en-US" dirty="0"/>
              <a:t>to find online vendors</a:t>
            </a:r>
          </a:p>
          <a:p>
            <a:pPr>
              <a:spcAft>
                <a:spcPts val="600"/>
              </a:spcAft>
            </a:pPr>
            <a:r>
              <a:rPr lang="en-US" dirty="0"/>
              <a:t>Use pennant style flags, 5 x 3 ft.</a:t>
            </a:r>
          </a:p>
          <a:p>
            <a:endParaRPr lang="en-US"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r="7332"/>
          <a:stretch/>
        </p:blipFill>
        <p:spPr>
          <a:xfrm>
            <a:off x="4671294" y="3032975"/>
            <a:ext cx="4109505" cy="3007997"/>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3201" y="3032976"/>
            <a:ext cx="4042644" cy="3007996"/>
          </a:xfrm>
          <a:prstGeom prst="rect">
            <a:avLst/>
          </a:prstGeom>
        </p:spPr>
      </p:pic>
    </p:spTree>
    <p:extLst>
      <p:ext uri="{BB962C8B-B14F-4D97-AF65-F5344CB8AC3E}">
        <p14:creationId xmlns:p14="http://schemas.microsoft.com/office/powerpoint/2010/main" val="1438308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Educate and inform</a:t>
            </a:r>
          </a:p>
        </p:txBody>
      </p:sp>
      <p:sp>
        <p:nvSpPr>
          <p:cNvPr id="3" name="Content Placeholder 2"/>
          <p:cNvSpPr>
            <a:spLocks noGrp="1"/>
          </p:cNvSpPr>
          <p:nvPr>
            <p:ph idx="1"/>
          </p:nvPr>
        </p:nvSpPr>
        <p:spPr/>
        <p:txBody>
          <a:bodyPr>
            <a:normAutofit fontScale="92500" lnSpcReduction="20000"/>
          </a:bodyPr>
          <a:lstStyle/>
          <a:p>
            <a:r>
              <a:rPr lang="en-US" dirty="0"/>
              <a:t>Educate and inform the community, teachers, parents and employees about the flag program. </a:t>
            </a:r>
          </a:p>
          <a:p>
            <a:endParaRPr lang="en-US" dirty="0"/>
          </a:p>
          <a:p>
            <a:r>
              <a:rPr lang="en-US" dirty="0"/>
              <a:t>Recruit one or two people to be the Flag Program Coordinator(s); in schools, teachers, nurses and coaches make great champions for the program.</a:t>
            </a:r>
          </a:p>
          <a:p>
            <a:endParaRPr lang="en-US" dirty="0"/>
          </a:p>
          <a:p>
            <a:r>
              <a:rPr lang="en-US" dirty="0"/>
              <a:t>Get the message out through:</a:t>
            </a:r>
          </a:p>
          <a:p>
            <a:pPr lvl="1"/>
            <a:r>
              <a:rPr lang="en-US" dirty="0"/>
              <a:t>Emails</a:t>
            </a:r>
          </a:p>
          <a:p>
            <a:pPr lvl="1"/>
            <a:r>
              <a:rPr lang="en-US" dirty="0"/>
              <a:t>Social media – Facebook &amp; Twitter</a:t>
            </a:r>
          </a:p>
          <a:p>
            <a:pPr lvl="1"/>
            <a:r>
              <a:rPr lang="en-US" dirty="0"/>
              <a:t>Flyers</a:t>
            </a:r>
          </a:p>
          <a:p>
            <a:pPr lvl="1"/>
            <a:r>
              <a:rPr lang="en-US" dirty="0"/>
              <a:t>Poster</a:t>
            </a:r>
          </a:p>
          <a:p>
            <a:pPr lvl="1"/>
            <a:r>
              <a:rPr lang="en-US" dirty="0"/>
              <a:t>Local newspaper</a:t>
            </a:r>
          </a:p>
          <a:p>
            <a:pPr lvl="1"/>
            <a:r>
              <a:rPr lang="en-US" dirty="0"/>
              <a:t>Newsletters</a:t>
            </a:r>
          </a:p>
          <a:p>
            <a:pPr lvl="1"/>
            <a:r>
              <a:rPr lang="en-US" dirty="0"/>
              <a:t>Word-of-mouth</a:t>
            </a:r>
          </a:p>
          <a:p>
            <a:pPr lvl="1"/>
            <a:r>
              <a:rPr lang="en-US" dirty="0"/>
              <a:t>Flag Event</a:t>
            </a:r>
          </a:p>
          <a:p>
            <a:endParaRPr lang="en-US" dirty="0"/>
          </a:p>
        </p:txBody>
      </p:sp>
      <p:pic>
        <p:nvPicPr>
          <p:cNvPr id="4" name="Picture 3"/>
          <p:cNvPicPr>
            <a:picLocks noChangeAspect="1"/>
          </p:cNvPicPr>
          <p:nvPr/>
        </p:nvPicPr>
        <p:blipFill>
          <a:blip r:embed="rId3"/>
          <a:stretch>
            <a:fillRect/>
          </a:stretch>
        </p:blipFill>
        <p:spPr>
          <a:xfrm>
            <a:off x="5474752" y="4921547"/>
            <a:ext cx="1097800" cy="1097800"/>
          </a:xfrm>
          <a:prstGeom prst="rect">
            <a:avLst/>
          </a:prstGeom>
        </p:spPr>
      </p:pic>
      <p:pic>
        <p:nvPicPr>
          <p:cNvPr id="5" name="Picture 4"/>
          <p:cNvPicPr>
            <a:picLocks noChangeAspect="1"/>
          </p:cNvPicPr>
          <p:nvPr/>
        </p:nvPicPr>
        <p:blipFill>
          <a:blip r:embed="rId4"/>
          <a:stretch>
            <a:fillRect/>
          </a:stretch>
        </p:blipFill>
        <p:spPr>
          <a:xfrm>
            <a:off x="6572552" y="4884952"/>
            <a:ext cx="1134395" cy="1134395"/>
          </a:xfrm>
          <a:prstGeom prst="rect">
            <a:avLst/>
          </a:prstGeom>
        </p:spPr>
      </p:pic>
      <p:pic>
        <p:nvPicPr>
          <p:cNvPr id="6" name="Picture 2" descr="Image result for communicate">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81123" y="3405674"/>
            <a:ext cx="2471262" cy="1395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34540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Check the air quality </a:t>
            </a:r>
            <a:br>
              <a:rPr lang="en-US" dirty="0"/>
            </a:br>
            <a:r>
              <a:rPr lang="en-US" dirty="0"/>
              <a:t>forecast each day</a:t>
            </a:r>
          </a:p>
        </p:txBody>
      </p:sp>
      <p:sp>
        <p:nvSpPr>
          <p:cNvPr id="3" name="Content Placeholder 2"/>
          <p:cNvSpPr>
            <a:spLocks noGrp="1"/>
          </p:cNvSpPr>
          <p:nvPr>
            <p:ph idx="1"/>
          </p:nvPr>
        </p:nvSpPr>
        <p:spPr>
          <a:xfrm>
            <a:off x="628650" y="2372810"/>
            <a:ext cx="7886700" cy="3804152"/>
          </a:xfrm>
        </p:spPr>
        <p:txBody>
          <a:bodyPr/>
          <a:lstStyle/>
          <a:p>
            <a:pPr>
              <a:spcBef>
                <a:spcPts val="0"/>
              </a:spcBef>
              <a:spcAft>
                <a:spcPts val="600"/>
              </a:spcAft>
            </a:pPr>
            <a:r>
              <a:rPr lang="en-US" dirty="0"/>
              <a:t>Subscribe to </a:t>
            </a:r>
            <a:r>
              <a:rPr lang="en-US" b="1" dirty="0">
                <a:solidFill>
                  <a:srgbClr val="92D050"/>
                </a:solidFill>
              </a:rPr>
              <a:t>ENVIROFLASH</a:t>
            </a:r>
            <a:r>
              <a:rPr lang="en-US" dirty="0"/>
              <a:t>: The free air quality forecast will be sent to your email.</a:t>
            </a:r>
          </a:p>
          <a:p>
            <a:pPr lvl="1">
              <a:spcBef>
                <a:spcPts val="0"/>
              </a:spcBef>
              <a:spcAft>
                <a:spcPts val="600"/>
              </a:spcAft>
            </a:pPr>
            <a:r>
              <a:rPr lang="en-US" dirty="0">
                <a:hlinkClick r:id="rId3"/>
              </a:rPr>
              <a:t>www.airnow.gov/enviroflash</a:t>
            </a:r>
            <a:r>
              <a:rPr lang="en-US" dirty="0"/>
              <a:t>   </a:t>
            </a:r>
          </a:p>
          <a:p>
            <a:pPr>
              <a:spcBef>
                <a:spcPts val="0"/>
              </a:spcBef>
              <a:spcAft>
                <a:spcPts val="600"/>
              </a:spcAft>
            </a:pPr>
            <a:endParaRPr lang="en-US" dirty="0"/>
          </a:p>
          <a:p>
            <a:pPr>
              <a:spcBef>
                <a:spcPts val="0"/>
              </a:spcBef>
              <a:spcAft>
                <a:spcPts val="600"/>
              </a:spcAft>
            </a:pPr>
            <a:r>
              <a:rPr lang="en-US" dirty="0"/>
              <a:t>Download the free </a:t>
            </a:r>
            <a:r>
              <a:rPr lang="en-US" dirty="0" err="1"/>
              <a:t>AirNow</a:t>
            </a:r>
            <a:r>
              <a:rPr lang="en-US" dirty="0"/>
              <a:t> APP available at </a:t>
            </a:r>
          </a:p>
          <a:p>
            <a:pPr lvl="1">
              <a:spcBef>
                <a:spcPts val="0"/>
              </a:spcBef>
              <a:spcAft>
                <a:spcPts val="600"/>
              </a:spcAft>
            </a:pPr>
            <a:r>
              <a:rPr lang="en-US" dirty="0">
                <a:hlinkClick r:id="rId4"/>
              </a:rPr>
              <a:t>www.airnow.gov</a:t>
            </a:r>
            <a:r>
              <a:rPr lang="en-US" dirty="0"/>
              <a:t>  </a:t>
            </a:r>
          </a:p>
          <a:p>
            <a:pPr>
              <a:spcBef>
                <a:spcPts val="0"/>
              </a:spcBef>
              <a:spcAft>
                <a:spcPts val="600"/>
              </a:spcAft>
            </a:pPr>
            <a:endParaRPr lang="en-US" dirty="0"/>
          </a:p>
          <a:p>
            <a:pPr>
              <a:spcBef>
                <a:spcPts val="0"/>
              </a:spcBef>
              <a:spcAft>
                <a:spcPts val="600"/>
              </a:spcAft>
            </a:pPr>
            <a:r>
              <a:rPr lang="en-US" dirty="0"/>
              <a:t>You can install a </a:t>
            </a:r>
            <a:r>
              <a:rPr lang="en-US" b="1" dirty="0">
                <a:solidFill>
                  <a:srgbClr val="92D050"/>
                </a:solidFill>
              </a:rPr>
              <a:t>WIDGET</a:t>
            </a:r>
            <a:r>
              <a:rPr lang="en-US" dirty="0"/>
              <a:t> to show local air </a:t>
            </a:r>
          </a:p>
          <a:p>
            <a:pPr marL="0" indent="0">
              <a:spcBef>
                <a:spcPts val="0"/>
              </a:spcBef>
              <a:spcAft>
                <a:spcPts val="600"/>
              </a:spcAft>
              <a:buNone/>
            </a:pPr>
            <a:r>
              <a:rPr lang="en-US" dirty="0"/>
              <a:t>    quality on your website.</a:t>
            </a:r>
          </a:p>
          <a:p>
            <a:endParaRPr lang="en-US" dirty="0"/>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12879" y="1525529"/>
            <a:ext cx="2518235" cy="744594"/>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52174" y="2931915"/>
            <a:ext cx="1809962" cy="2996120"/>
          </a:xfrm>
          <a:prstGeom prst="rect">
            <a:avLst/>
          </a:prstGeom>
        </p:spPr>
      </p:pic>
    </p:spTree>
    <p:extLst>
      <p:ext uri="{BB962C8B-B14F-4D97-AF65-F5344CB8AC3E}">
        <p14:creationId xmlns:p14="http://schemas.microsoft.com/office/powerpoint/2010/main" val="35084275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Recommendation for outdoor activity for schools</a:t>
            </a:r>
          </a:p>
        </p:txBody>
      </p:sp>
      <p:pic>
        <p:nvPicPr>
          <p:cNvPr id="4" name="Picture 3"/>
          <p:cNvPicPr>
            <a:picLocks noChangeAspect="1"/>
          </p:cNvPicPr>
          <p:nvPr/>
        </p:nvPicPr>
        <p:blipFill>
          <a:blip r:embed="rId3"/>
          <a:stretch>
            <a:fillRect/>
          </a:stretch>
        </p:blipFill>
        <p:spPr>
          <a:xfrm>
            <a:off x="2558806" y="1505267"/>
            <a:ext cx="4026387" cy="5305298"/>
          </a:xfrm>
          <a:prstGeom prst="rect">
            <a:avLst/>
          </a:prstGeom>
          <a:ln>
            <a:solidFill>
              <a:schemeClr val="bg2">
                <a:lumMod val="90000"/>
              </a:schemeClr>
            </a:solidFill>
          </a:ln>
        </p:spPr>
      </p:pic>
    </p:spTree>
    <p:extLst>
      <p:ext uri="{BB962C8B-B14F-4D97-AF65-F5344CB8AC3E}">
        <p14:creationId xmlns:p14="http://schemas.microsoft.com/office/powerpoint/2010/main" val="40623820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600" dirty="0"/>
              <a:t>Recommendations for outdoor activity for ozone and particle pollution</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0942" y="1523775"/>
            <a:ext cx="4155097" cy="5284105"/>
          </a:xfrm>
          <a:prstGeom prst="rect">
            <a:avLst/>
          </a:prstGeom>
          <a:ln>
            <a:solidFill>
              <a:schemeClr val="bg2">
                <a:lumMod val="90000"/>
              </a:schemeClr>
            </a:solidFill>
          </a:ln>
        </p:spPr>
      </p:pic>
      <p:pic>
        <p:nvPicPr>
          <p:cNvPr id="4" name="Picture 3"/>
          <p:cNvPicPr>
            <a:picLocks noChangeAspect="1"/>
          </p:cNvPicPr>
          <p:nvPr/>
        </p:nvPicPr>
        <p:blipFill>
          <a:blip r:embed="rId4"/>
          <a:stretch>
            <a:fillRect/>
          </a:stretch>
        </p:blipFill>
        <p:spPr>
          <a:xfrm>
            <a:off x="4653022" y="1523775"/>
            <a:ext cx="4317999" cy="5288188"/>
          </a:xfrm>
          <a:prstGeom prst="rect">
            <a:avLst/>
          </a:prstGeom>
          <a:ln>
            <a:solidFill>
              <a:schemeClr val="bg2">
                <a:lumMod val="90000"/>
              </a:schemeClr>
            </a:solidFill>
          </a:ln>
        </p:spPr>
      </p:pic>
    </p:spTree>
    <p:extLst>
      <p:ext uri="{BB962C8B-B14F-4D97-AF65-F5344CB8AC3E}">
        <p14:creationId xmlns:p14="http://schemas.microsoft.com/office/powerpoint/2010/main" val="25888278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the air quality is unhealthy</a:t>
            </a:r>
          </a:p>
        </p:txBody>
      </p:sp>
      <p:sp>
        <p:nvSpPr>
          <p:cNvPr id="3" name="Content Placeholder 2"/>
          <p:cNvSpPr>
            <a:spLocks noGrp="1"/>
          </p:cNvSpPr>
          <p:nvPr>
            <p:ph idx="1"/>
          </p:nvPr>
        </p:nvSpPr>
        <p:spPr/>
        <p:txBody>
          <a:bodyPr/>
          <a:lstStyle/>
          <a:p>
            <a:pPr>
              <a:spcAft>
                <a:spcPts val="600"/>
              </a:spcAft>
            </a:pPr>
            <a:r>
              <a:rPr lang="en-US" dirty="0"/>
              <a:t>Avoid spending too much time being physically active outdoors </a:t>
            </a:r>
          </a:p>
          <a:p>
            <a:pPr>
              <a:spcAft>
                <a:spcPts val="600"/>
              </a:spcAft>
            </a:pPr>
            <a:r>
              <a:rPr lang="en-US" dirty="0"/>
              <a:t>Always avoid exercising or biking near high-traffic areas</a:t>
            </a:r>
          </a:p>
          <a:p>
            <a:pPr>
              <a:spcAft>
                <a:spcPts val="600"/>
              </a:spcAft>
            </a:pPr>
            <a:r>
              <a:rPr lang="en-US" dirty="0"/>
              <a:t>Choose a less-strenuous activity (e.g., walk instead of run)</a:t>
            </a:r>
          </a:p>
          <a:p>
            <a:pPr>
              <a:spcAft>
                <a:spcPts val="600"/>
              </a:spcAft>
            </a:pPr>
            <a:r>
              <a:rPr lang="en-US" dirty="0"/>
              <a:t>Limit outside activity to the early morning hours or wait until after sunset</a:t>
            </a:r>
          </a:p>
          <a:p>
            <a:endParaRPr lang="en-US" dirty="0"/>
          </a:p>
        </p:txBody>
      </p:sp>
      <p:pic>
        <p:nvPicPr>
          <p:cNvPr id="4" name="Picture 4" descr="Image result for diverse kids playing on playgrou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8499" y="4104770"/>
            <a:ext cx="3236087" cy="215586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Image result for running outside">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86761" y="4104770"/>
            <a:ext cx="3267404" cy="2155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64844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Flag program website</a:t>
            </a:r>
          </a:p>
        </p:txBody>
      </p:sp>
      <p:sp>
        <p:nvSpPr>
          <p:cNvPr id="3" name="Content Placeholder 2"/>
          <p:cNvSpPr>
            <a:spLocks noGrp="1"/>
          </p:cNvSpPr>
          <p:nvPr>
            <p:ph idx="1"/>
          </p:nvPr>
        </p:nvSpPr>
        <p:spPr>
          <a:xfrm>
            <a:off x="628650" y="1628383"/>
            <a:ext cx="7886700" cy="4992336"/>
          </a:xfrm>
        </p:spPr>
        <p:txBody>
          <a:bodyPr/>
          <a:lstStyle/>
          <a:p>
            <a:pPr marL="0" indent="0" algn="ctr">
              <a:buNone/>
            </a:pPr>
            <a:r>
              <a:rPr lang="en-US" b="1" dirty="0">
                <a:solidFill>
                  <a:srgbClr val="92D050"/>
                </a:solidFill>
              </a:rPr>
              <a:t>Free Resources Available!</a:t>
            </a:r>
          </a:p>
          <a:p>
            <a:r>
              <a:rPr lang="en-US" dirty="0"/>
              <a:t>Fact sheet (English and Spanish)</a:t>
            </a:r>
          </a:p>
          <a:p>
            <a:r>
              <a:rPr lang="en-US" dirty="0"/>
              <a:t>Coordinator’s Handbook </a:t>
            </a:r>
          </a:p>
          <a:p>
            <a:r>
              <a:rPr lang="en-US" dirty="0"/>
              <a:t>Recommendations Chart/Activity Guidelines (English and Spanish)</a:t>
            </a:r>
          </a:p>
          <a:p>
            <a:r>
              <a:rPr lang="en-US" dirty="0"/>
              <a:t>Press Release Template</a:t>
            </a:r>
          </a:p>
          <a:p>
            <a:r>
              <a:rPr lang="en-US" dirty="0"/>
              <a:t>Sample emails to employees and </a:t>
            </a:r>
          </a:p>
          <a:p>
            <a:pPr marL="0" indent="0">
              <a:buNone/>
            </a:pPr>
            <a:r>
              <a:rPr lang="en-US" dirty="0"/>
              <a:t>    school parents</a:t>
            </a:r>
          </a:p>
          <a:p>
            <a:r>
              <a:rPr lang="en-US" dirty="0"/>
              <a:t>Registration Form</a:t>
            </a:r>
          </a:p>
          <a:p>
            <a:r>
              <a:rPr lang="en-US" dirty="0"/>
              <a:t>Student lessons</a:t>
            </a:r>
          </a:p>
          <a:p>
            <a:r>
              <a:rPr lang="en-US" dirty="0"/>
              <a:t>Teacher and student resources</a:t>
            </a:r>
          </a:p>
          <a:p>
            <a:pPr marL="0" indent="0" algn="ctr">
              <a:buNone/>
            </a:pPr>
            <a:r>
              <a:rPr lang="en-US" dirty="0">
                <a:hlinkClick r:id="rId3"/>
              </a:rPr>
              <a:t>www.airnow.gov/flag</a:t>
            </a:r>
            <a:endParaRPr lang="en-US" dirty="0"/>
          </a:p>
        </p:txBody>
      </p:sp>
      <p:pic>
        <p:nvPicPr>
          <p:cNvPr id="4" name="Content Placeholder 3"/>
          <p:cNvPicPr>
            <a:picLocks noChangeAspect="1"/>
          </p:cNvPicPr>
          <p:nvPr/>
        </p:nvPicPr>
        <p:blipFill rotWithShape="1">
          <a:blip r:embed="rId4" cstate="print">
            <a:extLst>
              <a:ext uri="{28A0092B-C50C-407E-A947-70E740481C1C}">
                <a14:useLocalDpi xmlns:a14="http://schemas.microsoft.com/office/drawing/2010/main" val="0"/>
              </a:ext>
            </a:extLst>
          </a:blip>
          <a:stretch/>
        </p:blipFill>
        <p:spPr>
          <a:xfrm>
            <a:off x="4835763" y="3268170"/>
            <a:ext cx="3679587" cy="2560320"/>
          </a:xfrm>
          <a:prstGeom prst="rect">
            <a:avLst/>
          </a:prstGeom>
        </p:spPr>
      </p:pic>
    </p:spTree>
    <p:extLst>
      <p:ext uri="{BB962C8B-B14F-4D97-AF65-F5344CB8AC3E}">
        <p14:creationId xmlns:p14="http://schemas.microsoft.com/office/powerpoint/2010/main" val="2355309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WHY IS AIR QUALITY IMPORTANT?</a:t>
            </a:r>
          </a:p>
        </p:txBody>
      </p:sp>
      <p:sp>
        <p:nvSpPr>
          <p:cNvPr id="5" name="Content Placeholder 4"/>
          <p:cNvSpPr>
            <a:spLocks noGrp="1"/>
          </p:cNvSpPr>
          <p:nvPr>
            <p:ph idx="1"/>
          </p:nvPr>
        </p:nvSpPr>
        <p:spPr/>
        <p:txBody>
          <a:bodyPr/>
          <a:lstStyle/>
          <a:p>
            <a:pPr>
              <a:spcAft>
                <a:spcPts val="400"/>
              </a:spcAft>
            </a:pPr>
            <a:r>
              <a:rPr lang="en-US" dirty="0"/>
              <a:t>Millions of people in the U.S. are exposed to unhealthy air every year. </a:t>
            </a:r>
          </a:p>
          <a:p>
            <a:pPr>
              <a:spcAft>
                <a:spcPts val="400"/>
              </a:spcAft>
            </a:pPr>
            <a:r>
              <a:rPr lang="en-US" dirty="0"/>
              <a:t>Ozone and particle pollution are the two most widespread air pollutants of concern.</a:t>
            </a:r>
          </a:p>
          <a:p>
            <a:pPr>
              <a:spcAft>
                <a:spcPts val="400"/>
              </a:spcAft>
            </a:pPr>
            <a:r>
              <a:rPr lang="en-US" dirty="0"/>
              <a:t>Everyone can be harmed by unhealthy levels of ozone and particle pollution - especially people with asthma, heart or lung disease, older adults, children and teens, and people who are active outside.</a:t>
            </a:r>
          </a:p>
          <a:p>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54" y="4690366"/>
            <a:ext cx="2901466" cy="201168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30116" y="4674934"/>
            <a:ext cx="2219093" cy="2031226"/>
          </a:xfrm>
          <a:prstGeom prst="rect">
            <a:avLst/>
          </a:prstGeom>
        </p:spPr>
      </p:pic>
      <p:pic>
        <p:nvPicPr>
          <p:cNvPr id="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l="5030" r="-168" b="1608"/>
          <a:stretch/>
        </p:blipFill>
        <p:spPr>
          <a:xfrm>
            <a:off x="6027305" y="4679049"/>
            <a:ext cx="2879396" cy="2022997"/>
          </a:xfrm>
          <a:prstGeom prst="rect">
            <a:avLst/>
          </a:prstGeom>
        </p:spPr>
      </p:pic>
    </p:spTree>
    <p:extLst>
      <p:ext uri="{BB962C8B-B14F-4D97-AF65-F5344CB8AC3E}">
        <p14:creationId xmlns:p14="http://schemas.microsoft.com/office/powerpoint/2010/main" val="39197098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0"/>
            <a:ext cx="7886700" cy="1325563"/>
          </a:xfrm>
        </p:spPr>
        <p:txBody>
          <a:bodyPr>
            <a:normAutofit/>
          </a:bodyPr>
          <a:lstStyle/>
          <a:p>
            <a:r>
              <a:rPr lang="en-US" dirty="0"/>
              <a:t>Tips to reduce air pollution</a:t>
            </a:r>
            <a:br>
              <a:rPr lang="en-US" dirty="0"/>
            </a:br>
            <a:r>
              <a:rPr lang="en-US" sz="2000" cap="none" dirty="0">
                <a:solidFill>
                  <a:srgbClr val="76B531"/>
                </a:solidFill>
              </a:rPr>
              <a:t>Do at least one or more of these actions every day!</a:t>
            </a:r>
            <a:endParaRPr lang="en-US" dirty="0"/>
          </a:p>
        </p:txBody>
      </p:sp>
      <p:sp>
        <p:nvSpPr>
          <p:cNvPr id="3" name="Content Placeholder 2"/>
          <p:cNvSpPr>
            <a:spLocks noGrp="1"/>
          </p:cNvSpPr>
          <p:nvPr>
            <p:ph idx="1"/>
          </p:nvPr>
        </p:nvSpPr>
        <p:spPr>
          <a:xfrm>
            <a:off x="628648" y="1628383"/>
            <a:ext cx="7886701" cy="5003911"/>
          </a:xfrm>
        </p:spPr>
        <p:txBody>
          <a:bodyPr>
            <a:normAutofit lnSpcReduction="10000"/>
          </a:bodyPr>
          <a:lstStyle/>
          <a:p>
            <a:pPr>
              <a:spcAft>
                <a:spcPts val="600"/>
              </a:spcAft>
            </a:pPr>
            <a:r>
              <a:rPr lang="en-US" b="1" dirty="0"/>
              <a:t>At home: </a:t>
            </a:r>
          </a:p>
          <a:p>
            <a:pPr lvl="1">
              <a:spcAft>
                <a:spcPts val="600"/>
              </a:spcAft>
            </a:pPr>
            <a:r>
              <a:rPr lang="en-US" dirty="0"/>
              <a:t>Turn off the lights when you leave a room</a:t>
            </a:r>
          </a:p>
          <a:p>
            <a:pPr lvl="1">
              <a:spcAft>
                <a:spcPts val="600"/>
              </a:spcAft>
            </a:pPr>
            <a:r>
              <a:rPr lang="en-US" dirty="0"/>
              <a:t>Run dishwashers and clothes washers only when full</a:t>
            </a:r>
          </a:p>
          <a:p>
            <a:pPr lvl="1">
              <a:spcAft>
                <a:spcPts val="600"/>
              </a:spcAft>
            </a:pPr>
            <a:r>
              <a:rPr lang="en-US" dirty="0"/>
              <a:t>Avoid burning leaves, trash, and other materials</a:t>
            </a:r>
          </a:p>
          <a:p>
            <a:pPr>
              <a:spcAft>
                <a:spcPts val="600"/>
              </a:spcAft>
            </a:pPr>
            <a:r>
              <a:rPr lang="en-US" b="1" dirty="0"/>
              <a:t>At work or school:</a:t>
            </a:r>
          </a:p>
          <a:p>
            <a:pPr lvl="1">
              <a:spcAft>
                <a:spcPts val="600"/>
              </a:spcAft>
            </a:pPr>
            <a:r>
              <a:rPr lang="en-US" dirty="0"/>
              <a:t>Turn off office equipment after hours</a:t>
            </a:r>
          </a:p>
          <a:p>
            <a:pPr lvl="1">
              <a:spcAft>
                <a:spcPts val="600"/>
              </a:spcAft>
            </a:pPr>
            <a:r>
              <a:rPr lang="en-US" dirty="0"/>
              <a:t>Print and photocopy on both sides of paper</a:t>
            </a:r>
          </a:p>
          <a:p>
            <a:pPr lvl="1">
              <a:spcAft>
                <a:spcPts val="600"/>
              </a:spcAft>
            </a:pPr>
            <a:r>
              <a:rPr lang="en-US" dirty="0"/>
              <a:t>Start an alternative transportation program to encourage biking, walking, or carpooling</a:t>
            </a:r>
          </a:p>
          <a:p>
            <a:pPr>
              <a:spcAft>
                <a:spcPts val="600"/>
              </a:spcAft>
            </a:pPr>
            <a:r>
              <a:rPr lang="en-US" b="1" dirty="0"/>
              <a:t>On the road:</a:t>
            </a:r>
          </a:p>
          <a:p>
            <a:pPr lvl="1">
              <a:spcAft>
                <a:spcPts val="600"/>
              </a:spcAft>
            </a:pPr>
            <a:r>
              <a:rPr lang="en-US" dirty="0"/>
              <a:t>Refuel your car in the evening when it is cooler</a:t>
            </a:r>
          </a:p>
          <a:p>
            <a:pPr lvl="1">
              <a:spcAft>
                <a:spcPts val="600"/>
              </a:spcAft>
            </a:pPr>
            <a:r>
              <a:rPr lang="en-US" dirty="0"/>
              <a:t>Avoid idling and schedule errands together</a:t>
            </a:r>
          </a:p>
          <a:p>
            <a:pPr lvl="1">
              <a:spcAft>
                <a:spcPts val="600"/>
              </a:spcAft>
            </a:pPr>
            <a:r>
              <a:rPr lang="en-US" dirty="0"/>
              <a:t>Take public transportation</a:t>
            </a:r>
          </a:p>
          <a:p>
            <a:endParaRPr lang="en-US" dirty="0"/>
          </a:p>
        </p:txBody>
      </p:sp>
      <p:pic>
        <p:nvPicPr>
          <p:cNvPr id="4" name="Picture 4" descr="http://24paczki.pl/images/think-green.jpg"/>
          <p:cNvPicPr>
            <a:picLocks noChangeAspect="1" noChangeArrowheads="1"/>
          </p:cNvPicPr>
          <p:nvPr/>
        </p:nvPicPr>
        <p:blipFill rotWithShape="1">
          <a:blip r:embed="rId3">
            <a:extLst>
              <a:ext uri="{28A0092B-C50C-407E-A947-70E740481C1C}">
                <a14:useLocalDpi xmlns:a14="http://schemas.microsoft.com/office/drawing/2010/main" val="0"/>
              </a:ext>
            </a:extLst>
          </a:blip>
          <a:srcRect l="6502" t="10980" r="5263" b="10822"/>
          <a:stretch/>
        </p:blipFill>
        <p:spPr bwMode="auto">
          <a:xfrm>
            <a:off x="6158691" y="4536018"/>
            <a:ext cx="2807509" cy="2096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98849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9838" y="0"/>
            <a:ext cx="6125511" cy="1325563"/>
          </a:xfrm>
        </p:spPr>
        <p:txBody>
          <a:bodyPr>
            <a:normAutofit fontScale="90000"/>
          </a:bodyPr>
          <a:lstStyle/>
          <a:p>
            <a:r>
              <a:rPr lang="en-US" dirty="0"/>
              <a:t>Benefits of the </a:t>
            </a:r>
            <a:br>
              <a:rPr lang="en-US" dirty="0"/>
            </a:br>
            <a:r>
              <a:rPr lang="en-US" dirty="0"/>
              <a:t>Air Quality Flag Program</a:t>
            </a:r>
          </a:p>
        </p:txBody>
      </p:sp>
      <p:sp>
        <p:nvSpPr>
          <p:cNvPr id="3" name="Content Placeholder 2"/>
          <p:cNvSpPr>
            <a:spLocks noGrp="1"/>
          </p:cNvSpPr>
          <p:nvPr>
            <p:ph idx="1"/>
          </p:nvPr>
        </p:nvSpPr>
        <p:spPr>
          <a:xfrm>
            <a:off x="2501153" y="1628383"/>
            <a:ext cx="6014196" cy="4818716"/>
          </a:xfrm>
        </p:spPr>
        <p:txBody>
          <a:bodyPr>
            <a:normAutofit fontScale="85000" lnSpcReduction="20000"/>
          </a:bodyPr>
          <a:lstStyle/>
          <a:p>
            <a:r>
              <a:rPr lang="en-US" dirty="0"/>
              <a:t>The Air Quality Flag Program raises awareness of air quality and air pollution issues for K-12 students and members of the general public.</a:t>
            </a:r>
          </a:p>
          <a:p>
            <a:endParaRPr lang="en-US" dirty="0"/>
          </a:p>
          <a:p>
            <a:r>
              <a:rPr lang="en-US" dirty="0"/>
              <a:t>The program helps students and the public better understand the Air Quality Index and the health messages associated with each color.</a:t>
            </a:r>
          </a:p>
          <a:p>
            <a:endParaRPr lang="en-US" dirty="0"/>
          </a:p>
          <a:p>
            <a:r>
              <a:rPr lang="en-US" dirty="0"/>
              <a:t>The Air Quality Flag Program can help reduce exposure to air pollution and protect those who have asthma, people with heart or lung disease, older adults, children and teens, and people who are active outside.</a:t>
            </a:r>
          </a:p>
          <a:p>
            <a:endParaRPr lang="en-US" dirty="0"/>
          </a:p>
          <a:p>
            <a:r>
              <a:rPr lang="en-US" dirty="0"/>
              <a:t>The flag program is an environmental education program that can help a school achieve recognition as a “Green School.”</a:t>
            </a:r>
          </a:p>
          <a:p>
            <a:endParaRPr lang="en-US" dirty="0"/>
          </a:p>
          <a:p>
            <a:r>
              <a:rPr lang="en-US" dirty="0"/>
              <a:t>The flag program is easy to implement and easy to maintain.</a:t>
            </a:r>
          </a:p>
          <a:p>
            <a:pPr marL="0" indent="0">
              <a:buNone/>
            </a:pP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2501153" cy="6890335"/>
          </a:xfrm>
          <a:prstGeom prst="rect">
            <a:avLst/>
          </a:prstGeom>
        </p:spPr>
      </p:pic>
    </p:spTree>
    <p:extLst>
      <p:ext uri="{BB962C8B-B14F-4D97-AF65-F5344CB8AC3E}">
        <p14:creationId xmlns:p14="http://schemas.microsoft.com/office/powerpoint/2010/main" val="6395144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contact</a:t>
            </a:r>
          </a:p>
        </p:txBody>
      </p:sp>
      <p:sp>
        <p:nvSpPr>
          <p:cNvPr id="3" name="Content Placeholder 2"/>
          <p:cNvSpPr>
            <a:spLocks noGrp="1"/>
          </p:cNvSpPr>
          <p:nvPr>
            <p:ph idx="1"/>
          </p:nvPr>
        </p:nvSpPr>
        <p:spPr>
          <a:xfrm>
            <a:off x="628650" y="1628383"/>
            <a:ext cx="3154456" cy="4548579"/>
          </a:xfrm>
        </p:spPr>
        <p:txBody>
          <a:bodyPr anchor="ctr"/>
          <a:lstStyle/>
          <a:p>
            <a:pPr marL="0" indent="0">
              <a:buNone/>
            </a:pPr>
            <a:r>
              <a:rPr lang="en-US" dirty="0"/>
              <a:t>Local Contact: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8246" y="2348192"/>
            <a:ext cx="4906832" cy="3108960"/>
          </a:xfrm>
          <a:prstGeom prst="rect">
            <a:avLst/>
          </a:prstGeom>
        </p:spPr>
      </p:pic>
    </p:spTree>
    <p:extLst>
      <p:ext uri="{BB962C8B-B14F-4D97-AF65-F5344CB8AC3E}">
        <p14:creationId xmlns:p14="http://schemas.microsoft.com/office/powerpoint/2010/main" val="1857685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GROUND-LEVEL OZONE (O</a:t>
            </a:r>
            <a:r>
              <a:rPr lang="en-US" b="1" baseline="-25000" dirty="0"/>
              <a:t>3</a:t>
            </a:r>
            <a:r>
              <a:rPr lang="en-US" b="1" dirty="0"/>
              <a:t>)</a:t>
            </a:r>
          </a:p>
        </p:txBody>
      </p:sp>
      <p:sp>
        <p:nvSpPr>
          <p:cNvPr id="4" name="Content Placeholder 3"/>
          <p:cNvSpPr>
            <a:spLocks noGrp="1"/>
          </p:cNvSpPr>
          <p:nvPr>
            <p:ph sz="half" idx="1"/>
          </p:nvPr>
        </p:nvSpPr>
        <p:spPr/>
        <p:txBody>
          <a:bodyPr/>
          <a:lstStyle/>
          <a:p>
            <a:pPr>
              <a:spcAft>
                <a:spcPts val="1200"/>
              </a:spcAft>
            </a:pPr>
            <a:r>
              <a:rPr lang="en-US" dirty="0">
                <a:solidFill>
                  <a:prstClr val="black"/>
                </a:solidFill>
                <a:ea typeface="Arial Unicode MS" pitchFamily="34" charset="-128"/>
              </a:rPr>
              <a:t>Ozone is a primary component of smog.</a:t>
            </a:r>
          </a:p>
          <a:p>
            <a:pPr>
              <a:spcAft>
                <a:spcPts val="1200"/>
              </a:spcAft>
            </a:pPr>
            <a:r>
              <a:rPr lang="en-US" dirty="0">
                <a:solidFill>
                  <a:prstClr val="black"/>
                </a:solidFill>
                <a:ea typeface="Arial Unicode MS" pitchFamily="34" charset="-128"/>
              </a:rPr>
              <a:t>Ozone is </a:t>
            </a:r>
            <a:r>
              <a:rPr lang="en-US" u="sng" dirty="0">
                <a:solidFill>
                  <a:prstClr val="black"/>
                </a:solidFill>
                <a:ea typeface="Arial Unicode MS" pitchFamily="34" charset="-128"/>
              </a:rPr>
              <a:t>not</a:t>
            </a:r>
            <a:r>
              <a:rPr lang="en-US" dirty="0">
                <a:solidFill>
                  <a:prstClr val="black"/>
                </a:solidFill>
                <a:ea typeface="Arial Unicode MS" pitchFamily="34" charset="-128"/>
              </a:rPr>
              <a:t> emitted into the air.</a:t>
            </a:r>
          </a:p>
          <a:p>
            <a:pPr>
              <a:spcAft>
                <a:spcPts val="1200"/>
              </a:spcAft>
            </a:pPr>
            <a:r>
              <a:rPr lang="en-US" dirty="0">
                <a:solidFill>
                  <a:prstClr val="black"/>
                </a:solidFill>
                <a:ea typeface="Arial Unicode MS" pitchFamily="34" charset="-128"/>
              </a:rPr>
              <a:t>Ozone forms when nitrogen oxides (NOx) and volatile organic compounds (VOCs) react in the presence of sunlight.</a:t>
            </a:r>
          </a:p>
          <a:p>
            <a:pPr>
              <a:spcAft>
                <a:spcPts val="1200"/>
              </a:spcAft>
            </a:pPr>
            <a:r>
              <a:rPr lang="en-US" dirty="0">
                <a:solidFill>
                  <a:prstClr val="black"/>
                </a:solidFill>
                <a:ea typeface="Arial Unicode MS" pitchFamily="34" charset="-128"/>
              </a:rPr>
              <a:t>Ozone levels can be high in urban </a:t>
            </a:r>
            <a:r>
              <a:rPr lang="en-US" u="sng" dirty="0">
                <a:solidFill>
                  <a:prstClr val="black"/>
                </a:solidFill>
                <a:ea typeface="Arial Unicode MS" pitchFamily="34" charset="-128"/>
              </a:rPr>
              <a:t>and</a:t>
            </a:r>
            <a:r>
              <a:rPr lang="en-US" dirty="0">
                <a:solidFill>
                  <a:prstClr val="black"/>
                </a:solidFill>
                <a:ea typeface="Arial Unicode MS" pitchFamily="34" charset="-128"/>
              </a:rPr>
              <a:t> rural areas.</a:t>
            </a:r>
          </a:p>
          <a:p>
            <a:endParaRPr lang="en-US" dirty="0"/>
          </a:p>
        </p:txBody>
      </p:sp>
      <p:pic>
        <p:nvPicPr>
          <p:cNvPr id="6" name="Picture 5" descr="highway4">
            <a:hlinkClick r:id="rId3"/>
          </p:cNvPr>
          <p:cNvPicPr>
            <a:picLocks noChangeAspect="1" noChangeArrowheads="1"/>
          </p:cNvPicPr>
          <p:nvPr/>
        </p:nvPicPr>
        <p:blipFill rotWithShape="1">
          <a:blip r:embed="rId4" cstate="print"/>
          <a:srcRect/>
          <a:stretch/>
        </p:blipFill>
        <p:spPr bwMode="auto">
          <a:xfrm>
            <a:off x="5445579" y="1512645"/>
            <a:ext cx="3483324" cy="2612492"/>
          </a:xfrm>
          <a:prstGeom prst="rect">
            <a:avLst/>
          </a:prstGeom>
          <a:ln>
            <a:noFill/>
          </a:ln>
          <a:effectLst/>
        </p:spPr>
      </p:pic>
      <p:pic>
        <p:nvPicPr>
          <p:cNvPr id="7" name="Picture 6" descr="j0180775"/>
          <p:cNvPicPr>
            <a:picLocks noChangeAspect="1" noChangeArrowheads="1"/>
          </p:cNvPicPr>
          <p:nvPr/>
        </p:nvPicPr>
        <p:blipFill>
          <a:blip r:embed="rId5" cstate="print"/>
          <a:srcRect/>
          <a:stretch>
            <a:fillRect/>
          </a:stretch>
        </p:blipFill>
        <p:spPr bwMode="auto">
          <a:xfrm>
            <a:off x="5445579" y="4264838"/>
            <a:ext cx="3483324" cy="2593162"/>
          </a:xfrm>
          <a:prstGeom prst="rect">
            <a:avLst/>
          </a:prstGeom>
          <a:ln>
            <a:noFill/>
          </a:ln>
          <a:effectLst/>
        </p:spPr>
      </p:pic>
    </p:spTree>
    <p:extLst>
      <p:ext uri="{BB962C8B-B14F-4D97-AF65-F5344CB8AC3E}">
        <p14:creationId xmlns:p14="http://schemas.microsoft.com/office/powerpoint/2010/main" val="4145190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ctr"/>
            <a:r>
              <a:rPr lang="en-US" cap="all" dirty="0"/>
              <a:t>What Contributes to Ozone Pollution?</a:t>
            </a:r>
          </a:p>
        </p:txBody>
      </p:sp>
      <p:sp>
        <p:nvSpPr>
          <p:cNvPr id="9" name="Content Placeholder 8"/>
          <p:cNvSpPr>
            <a:spLocks noGrp="1"/>
          </p:cNvSpPr>
          <p:nvPr>
            <p:ph sz="half" idx="2"/>
          </p:nvPr>
        </p:nvSpPr>
        <p:spPr/>
        <p:txBody>
          <a:bodyPr/>
          <a:lstStyle/>
          <a:p>
            <a:pPr>
              <a:spcAft>
                <a:spcPts val="1200"/>
              </a:spcAft>
            </a:pPr>
            <a:r>
              <a:rPr lang="en-US" dirty="0"/>
              <a:t>Motor vehicles</a:t>
            </a:r>
          </a:p>
          <a:p>
            <a:pPr>
              <a:spcAft>
                <a:spcPts val="1200"/>
              </a:spcAft>
            </a:pPr>
            <a:r>
              <a:rPr lang="en-US" dirty="0"/>
              <a:t>Power plants</a:t>
            </a:r>
          </a:p>
          <a:p>
            <a:pPr>
              <a:spcAft>
                <a:spcPts val="1200"/>
              </a:spcAft>
            </a:pPr>
            <a:r>
              <a:rPr lang="en-US" dirty="0"/>
              <a:t>Factories</a:t>
            </a:r>
          </a:p>
          <a:p>
            <a:pPr>
              <a:spcAft>
                <a:spcPts val="1200"/>
              </a:spcAft>
            </a:pPr>
            <a:r>
              <a:rPr lang="en-US" dirty="0"/>
              <a:t>Consumer &amp; commercial products</a:t>
            </a:r>
          </a:p>
          <a:p>
            <a:pPr>
              <a:spcAft>
                <a:spcPts val="1200"/>
              </a:spcAft>
            </a:pPr>
            <a:r>
              <a:rPr lang="en-US" dirty="0"/>
              <a:t>Fuel combustion processes</a:t>
            </a:r>
          </a:p>
          <a:p>
            <a:endParaRPr lang="en-US" dirty="0"/>
          </a:p>
        </p:txBody>
      </p:sp>
      <p:pic>
        <p:nvPicPr>
          <p:cNvPr id="7" name="Picture 2" descr="http://static1.squarespace.com/static/553f91bbe4b0306c99f9ddfa/553f9e68e4b0bcaa52875edf/56194bbee4b01ff56ff27a45/1445433638648/?format=1000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5102" y="1640911"/>
            <a:ext cx="3795556" cy="244682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dmanewsdesk.com/wp-content/uploads/2014/12/POLU.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5102" y="4258723"/>
            <a:ext cx="3736290" cy="2446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1868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PARTICULATE MATTER: WHAT IS IT?</a:t>
            </a:r>
            <a:br>
              <a:rPr lang="en-US" dirty="0"/>
            </a:br>
            <a:r>
              <a:rPr lang="en-US" sz="1600" cap="none" dirty="0">
                <a:solidFill>
                  <a:srgbClr val="92D050"/>
                </a:solidFill>
              </a:rPr>
              <a:t>A complex mixture of extremely small particles and liquid droplets.</a:t>
            </a:r>
            <a:endParaRPr lang="en-US" cap="none" dirty="0"/>
          </a:p>
        </p:txBody>
      </p:sp>
      <p:pic>
        <p:nvPicPr>
          <p:cNvPr id="5" name="Picture 2" descr="http://www.tceq.texas.gov/assets/public/comm_exec/pubs/pd/020/2013/particulate-matter-lar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447" y="1465229"/>
            <a:ext cx="6751490" cy="517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2130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752600" y="4876800"/>
            <a:ext cx="2286000" cy="366713"/>
          </a:xfrm>
          <a:prstGeom prst="rect">
            <a:avLst/>
          </a:prstGeom>
          <a:noFill/>
          <a:ln w="9525">
            <a:noFill/>
            <a:miter lim="800000"/>
            <a:headEnd/>
            <a:tailEnd/>
          </a:ln>
          <a:effectLst/>
        </p:spPr>
        <p:txBody>
          <a:bodyPr>
            <a:spAutoFit/>
          </a:bodyPr>
          <a:lstStyle/>
          <a:p>
            <a:pPr>
              <a:spcBef>
                <a:spcPct val="50000"/>
              </a:spcBef>
              <a:defRPr/>
            </a:pPr>
            <a:endParaRPr lang="en-US" sz="1800">
              <a:effectLst>
                <a:outerShdw blurRad="38100" dist="38100" dir="2700000" algn="tl">
                  <a:srgbClr val="000000">
                    <a:alpha val="43137"/>
                  </a:srgbClr>
                </a:outerShdw>
              </a:effectLst>
            </a:endParaRPr>
          </a:p>
        </p:txBody>
      </p:sp>
      <p:sp>
        <p:nvSpPr>
          <p:cNvPr id="3" name="Rectangle 2"/>
          <p:cNvSpPr/>
          <p:nvPr/>
        </p:nvSpPr>
        <p:spPr>
          <a:xfrm>
            <a:off x="2940909" y="1893481"/>
            <a:ext cx="3262183" cy="266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1">
                    <a:lumMod val="75000"/>
                  </a:schemeClr>
                </a:solidFill>
                <a:latin typeface="Arial" panose="020B0604020202020204" pitchFamily="34" charset="0"/>
                <a:cs typeface="Arial" panose="020B0604020202020204" pitchFamily="34" charset="0"/>
              </a:rPr>
              <a:t>Fine and Coarse Particles Can Be Emitted Directly or Formed in the Air from Gases</a:t>
            </a:r>
          </a:p>
        </p:txBody>
      </p:sp>
      <p:pic>
        <p:nvPicPr>
          <p:cNvPr id="4" name="Picture 2" descr="http://www.fs.usda.gov/Internet/FSE_MEDIA/stelprdb5370548.jpg">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33" r="32111" b="10767"/>
          <a:stretch/>
        </p:blipFill>
        <p:spPr bwMode="auto">
          <a:xfrm>
            <a:off x="6602820" y="94485"/>
            <a:ext cx="2437922" cy="222341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iqair.com/sites/default/files/articles/chimney%20smoke%202_0.jpg">
            <a:hlinkClick r:id="rId5"/>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1261" t="1818" r="12687" b="4068"/>
          <a:stretch/>
        </p:blipFill>
        <p:spPr bwMode="auto">
          <a:xfrm>
            <a:off x="132875" y="117525"/>
            <a:ext cx="2503999" cy="220037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http://media.gettyimages.com/videos/coal-power-plant-with-train-terminal-video-id472689343?s=640x640">
            <a:hlinkClick r:id="rId7"/>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5921"/>
          <a:stretch/>
        </p:blipFill>
        <p:spPr bwMode="auto">
          <a:xfrm>
            <a:off x="2686129" y="104561"/>
            <a:ext cx="3865946" cy="221333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https://blog.allstate.com/wp-content/uploads/2013/08/traffic-jam-istock.jpg">
            <a:hlinkClick r:id="rId9"/>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300" t="6117" r="16001" b="7621"/>
          <a:stretch/>
        </p:blipFill>
        <p:spPr bwMode="auto">
          <a:xfrm>
            <a:off x="5682589" y="4136064"/>
            <a:ext cx="3379831" cy="240684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4" descr="http://mediad.publicbroadcasting.net/p/idaho/files/styles/medium/public/201404/Boise_National_Forest_Jeff_Myers_Flickr.jpg">
            <a:hlinkClick r:id="rId11"/>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20001" t="14419" r="20757" b="1200"/>
          <a:stretch/>
        </p:blipFill>
        <p:spPr bwMode="auto">
          <a:xfrm>
            <a:off x="3455582" y="4125432"/>
            <a:ext cx="2142255" cy="24174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2" descr="http://www.groundbreakermag.com/files/2011/03/DIGTHIS_3.jpg">
            <a:hlinkClick r:id="rId13"/>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t="7829"/>
          <a:stretch/>
        </p:blipFill>
        <p:spPr bwMode="auto">
          <a:xfrm>
            <a:off x="132875" y="4136066"/>
            <a:ext cx="3261816" cy="240684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6" descr="http://assets.bwbx.io/images/users/iqjWHBFdfxIU/i8IU7hJPyOXI/v0/640x-1.jpg">
            <a:hlinkClick r:id="rId15"/>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l="2069" t="14676" r="1368" b="1061"/>
          <a:stretch/>
        </p:blipFill>
        <p:spPr bwMode="auto">
          <a:xfrm>
            <a:off x="132875" y="2378045"/>
            <a:ext cx="2808034" cy="168845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8" descr="http://image.oregonlive.com/home/olive-media/width960/img/oregonian/photo/2015/01/22/-39252a913fb30961.jpg">
            <a:hlinkClick r:id="rId17"/>
          </p:cNvPr>
          <p:cNvPicPr>
            <a:picLocks noChangeAspect="1" noChangeArrowheads="1"/>
          </p:cNvPicPr>
          <p:nvPr/>
        </p:nvPicPr>
        <p:blipFill rotWithShape="1">
          <a:blip r:embed="rId18" cstate="print">
            <a:extLst>
              <a:ext uri="{28A0092B-C50C-407E-A947-70E740481C1C}">
                <a14:useLocalDpi xmlns:a14="http://schemas.microsoft.com/office/drawing/2010/main" val="0"/>
              </a:ext>
            </a:extLst>
          </a:blip>
          <a:srcRect l="3258" t="411" r="1451" b="627"/>
          <a:stretch/>
        </p:blipFill>
        <p:spPr bwMode="auto">
          <a:xfrm>
            <a:off x="6203093" y="2388829"/>
            <a:ext cx="2837650" cy="168923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221349" y="1854648"/>
            <a:ext cx="2249655" cy="369332"/>
          </a:xfrm>
          <a:prstGeom prst="rect">
            <a:avLst/>
          </a:prstGeom>
          <a:solidFill>
            <a:srgbClr val="92D050"/>
          </a:solidFill>
        </p:spPr>
        <p:txBody>
          <a:bodyPr wrap="none" rtlCol="0">
            <a:spAutoFit/>
          </a:bodyPr>
          <a:lstStyle/>
          <a:p>
            <a:r>
              <a:rPr lang="en-US" b="1" dirty="0">
                <a:solidFill>
                  <a:schemeClr val="bg1"/>
                </a:solidFill>
              </a:rPr>
              <a:t>Wood-Burning Stoves</a:t>
            </a:r>
          </a:p>
        </p:txBody>
      </p:sp>
      <p:sp>
        <p:nvSpPr>
          <p:cNvPr id="13" name="TextBox 12"/>
          <p:cNvSpPr txBox="1"/>
          <p:nvPr/>
        </p:nvSpPr>
        <p:spPr>
          <a:xfrm>
            <a:off x="3919262" y="1854648"/>
            <a:ext cx="1433341" cy="369332"/>
          </a:xfrm>
          <a:prstGeom prst="rect">
            <a:avLst/>
          </a:prstGeom>
          <a:solidFill>
            <a:srgbClr val="92D050"/>
          </a:solidFill>
        </p:spPr>
        <p:txBody>
          <a:bodyPr wrap="none" rtlCol="0">
            <a:spAutoFit/>
          </a:bodyPr>
          <a:lstStyle/>
          <a:p>
            <a:r>
              <a:rPr lang="en-US" b="1" dirty="0">
                <a:solidFill>
                  <a:schemeClr val="bg1"/>
                </a:solidFill>
              </a:rPr>
              <a:t>Power Plants</a:t>
            </a:r>
          </a:p>
        </p:txBody>
      </p:sp>
      <p:sp>
        <p:nvSpPr>
          <p:cNvPr id="14" name="TextBox 13"/>
          <p:cNvSpPr txBox="1"/>
          <p:nvPr/>
        </p:nvSpPr>
        <p:spPr>
          <a:xfrm>
            <a:off x="755468" y="6080341"/>
            <a:ext cx="1994264" cy="369332"/>
          </a:xfrm>
          <a:prstGeom prst="rect">
            <a:avLst/>
          </a:prstGeom>
          <a:solidFill>
            <a:srgbClr val="92D050"/>
          </a:solidFill>
        </p:spPr>
        <p:txBody>
          <a:bodyPr wrap="none" rtlCol="0">
            <a:spAutoFit/>
          </a:bodyPr>
          <a:lstStyle/>
          <a:p>
            <a:r>
              <a:rPr lang="en-US" b="1" dirty="0">
                <a:solidFill>
                  <a:schemeClr val="bg1"/>
                </a:solidFill>
              </a:rPr>
              <a:t>Non-Road Vehicles</a:t>
            </a:r>
          </a:p>
        </p:txBody>
      </p:sp>
      <p:sp>
        <p:nvSpPr>
          <p:cNvPr id="15" name="TextBox 14"/>
          <p:cNvSpPr txBox="1"/>
          <p:nvPr/>
        </p:nvSpPr>
        <p:spPr>
          <a:xfrm>
            <a:off x="3695712" y="6080341"/>
            <a:ext cx="1689052" cy="369332"/>
          </a:xfrm>
          <a:prstGeom prst="rect">
            <a:avLst/>
          </a:prstGeom>
          <a:solidFill>
            <a:srgbClr val="92D050"/>
          </a:solidFill>
        </p:spPr>
        <p:txBody>
          <a:bodyPr wrap="none" rtlCol="0">
            <a:spAutoFit/>
          </a:bodyPr>
          <a:lstStyle/>
          <a:p>
            <a:r>
              <a:rPr lang="en-US" b="1" dirty="0">
                <a:solidFill>
                  <a:schemeClr val="bg1"/>
                </a:solidFill>
              </a:rPr>
              <a:t>Natural Sources</a:t>
            </a:r>
          </a:p>
        </p:txBody>
      </p:sp>
      <p:sp>
        <p:nvSpPr>
          <p:cNvPr id="16" name="TextBox 15"/>
          <p:cNvSpPr txBox="1"/>
          <p:nvPr/>
        </p:nvSpPr>
        <p:spPr>
          <a:xfrm>
            <a:off x="6526379" y="6080341"/>
            <a:ext cx="1660455" cy="369332"/>
          </a:xfrm>
          <a:prstGeom prst="rect">
            <a:avLst/>
          </a:prstGeom>
          <a:solidFill>
            <a:srgbClr val="92D050"/>
          </a:solidFill>
        </p:spPr>
        <p:txBody>
          <a:bodyPr wrap="none" rtlCol="0">
            <a:spAutoFit/>
          </a:bodyPr>
          <a:lstStyle/>
          <a:p>
            <a:r>
              <a:rPr lang="en-US" b="1" dirty="0">
                <a:solidFill>
                  <a:schemeClr val="bg1"/>
                </a:solidFill>
              </a:rPr>
              <a:t>Cars and Trucks</a:t>
            </a:r>
          </a:p>
        </p:txBody>
      </p:sp>
      <p:sp>
        <p:nvSpPr>
          <p:cNvPr id="17" name="TextBox 16"/>
          <p:cNvSpPr txBox="1"/>
          <p:nvPr/>
        </p:nvSpPr>
        <p:spPr>
          <a:xfrm>
            <a:off x="6280896" y="3666560"/>
            <a:ext cx="2704587" cy="369332"/>
          </a:xfrm>
          <a:prstGeom prst="rect">
            <a:avLst/>
          </a:prstGeom>
          <a:solidFill>
            <a:srgbClr val="92D050"/>
          </a:solidFill>
        </p:spPr>
        <p:txBody>
          <a:bodyPr wrap="none" rtlCol="0">
            <a:spAutoFit/>
          </a:bodyPr>
          <a:lstStyle/>
          <a:p>
            <a:r>
              <a:rPr lang="en-US" b="1" dirty="0">
                <a:solidFill>
                  <a:schemeClr val="bg1"/>
                </a:solidFill>
              </a:rPr>
              <a:t>Heavy Duty Diesel Engines</a:t>
            </a:r>
          </a:p>
        </p:txBody>
      </p:sp>
      <p:sp>
        <p:nvSpPr>
          <p:cNvPr id="18" name="TextBox 17"/>
          <p:cNvSpPr txBox="1"/>
          <p:nvPr/>
        </p:nvSpPr>
        <p:spPr>
          <a:xfrm>
            <a:off x="624418" y="3666560"/>
            <a:ext cx="1882823" cy="369332"/>
          </a:xfrm>
          <a:prstGeom prst="rect">
            <a:avLst/>
          </a:prstGeom>
          <a:solidFill>
            <a:srgbClr val="92D050"/>
          </a:solidFill>
        </p:spPr>
        <p:txBody>
          <a:bodyPr wrap="none" rtlCol="0">
            <a:spAutoFit/>
          </a:bodyPr>
          <a:lstStyle/>
          <a:p>
            <a:r>
              <a:rPr lang="en-US" b="1" dirty="0">
                <a:solidFill>
                  <a:schemeClr val="bg1"/>
                </a:solidFill>
              </a:rPr>
              <a:t>Industrial Sources</a:t>
            </a:r>
          </a:p>
        </p:txBody>
      </p:sp>
      <p:sp>
        <p:nvSpPr>
          <p:cNvPr id="19" name="TextBox 18"/>
          <p:cNvSpPr txBox="1"/>
          <p:nvPr/>
        </p:nvSpPr>
        <p:spPr>
          <a:xfrm>
            <a:off x="7191897" y="1854648"/>
            <a:ext cx="1275414" cy="369332"/>
          </a:xfrm>
          <a:prstGeom prst="rect">
            <a:avLst/>
          </a:prstGeom>
          <a:solidFill>
            <a:srgbClr val="92D050"/>
          </a:solidFill>
        </p:spPr>
        <p:txBody>
          <a:bodyPr wrap="none" rtlCol="0">
            <a:spAutoFit/>
          </a:bodyPr>
          <a:lstStyle/>
          <a:p>
            <a:r>
              <a:rPr lang="en-US" b="1" dirty="0">
                <a:solidFill>
                  <a:schemeClr val="bg1"/>
                </a:solidFill>
              </a:rPr>
              <a:t>Forest Fires</a:t>
            </a:r>
          </a:p>
        </p:txBody>
      </p:sp>
    </p:spTree>
    <p:extLst>
      <p:ext uri="{BB962C8B-B14F-4D97-AF65-F5344CB8AC3E}">
        <p14:creationId xmlns:p14="http://schemas.microsoft.com/office/powerpoint/2010/main" val="241133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Ozone and particle pollution</a:t>
            </a:r>
            <a:endParaRPr lang="en-US" cap="none" dirty="0"/>
          </a:p>
        </p:txBody>
      </p:sp>
      <p:sp>
        <p:nvSpPr>
          <p:cNvPr id="4" name="Rectangle 3"/>
          <p:cNvSpPr/>
          <p:nvPr/>
        </p:nvSpPr>
        <p:spPr>
          <a:xfrm>
            <a:off x="8041341" y="6051176"/>
            <a:ext cx="950259" cy="7440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4" descr="Image result for heart attack">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319" b="6035"/>
          <a:stretch/>
        </p:blipFill>
        <p:spPr bwMode="auto">
          <a:xfrm>
            <a:off x="4826048" y="4098016"/>
            <a:ext cx="3873673" cy="234086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mage result for rubbing eyes">
            <a:hlinkClick r:id="rId5"/>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165" r="2824"/>
          <a:stretch/>
        </p:blipFill>
        <p:spPr bwMode="auto">
          <a:xfrm>
            <a:off x="537439" y="1727932"/>
            <a:ext cx="2648608" cy="195601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Image result for shortness of breath">
            <a:hlinkClick r:id="rId7"/>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8592" t="11301" r="1231" b="16483"/>
          <a:stretch/>
        </p:blipFill>
        <p:spPr bwMode="auto">
          <a:xfrm>
            <a:off x="3290943" y="1468080"/>
            <a:ext cx="2651760" cy="193015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2" descr="Image result for child at doctor">
            <a:hlinkClick r:id="rId9"/>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7945" t="4561" r="963" b="3010"/>
          <a:stretch/>
        </p:blipFill>
        <p:spPr bwMode="auto">
          <a:xfrm>
            <a:off x="537439" y="4118212"/>
            <a:ext cx="4097111" cy="233680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Image result for black children with asthma">
            <a:hlinkClick r:id="rId11"/>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4878" t="6798" r="7213" b="3580"/>
          <a:stretch/>
        </p:blipFill>
        <p:spPr bwMode="auto">
          <a:xfrm>
            <a:off x="6095278" y="1727932"/>
            <a:ext cx="2648608" cy="199394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537439" y="3683946"/>
            <a:ext cx="2648608" cy="276999"/>
          </a:xfrm>
          <a:prstGeom prst="rect">
            <a:avLst/>
          </a:prstGeom>
          <a:solidFill>
            <a:srgbClr val="92D050"/>
          </a:solidFill>
        </p:spPr>
        <p:txBody>
          <a:bodyPr wrap="square" rtlCol="0">
            <a:spAutoFit/>
          </a:bodyPr>
          <a:lstStyle/>
          <a:p>
            <a:pPr algn="ctr"/>
            <a:r>
              <a:rPr lang="en-US" sz="1200" b="1" dirty="0">
                <a:solidFill>
                  <a:schemeClr val="bg1"/>
                </a:solidFill>
              </a:rPr>
              <a:t>Can cause eye, nose &amp; throat irritation</a:t>
            </a:r>
          </a:p>
        </p:txBody>
      </p:sp>
      <p:sp>
        <p:nvSpPr>
          <p:cNvPr id="12" name="TextBox 11"/>
          <p:cNvSpPr txBox="1"/>
          <p:nvPr/>
        </p:nvSpPr>
        <p:spPr>
          <a:xfrm>
            <a:off x="3285794" y="3368496"/>
            <a:ext cx="2662059" cy="461665"/>
          </a:xfrm>
          <a:prstGeom prst="rect">
            <a:avLst/>
          </a:prstGeom>
          <a:solidFill>
            <a:srgbClr val="92D050"/>
          </a:solidFill>
        </p:spPr>
        <p:txBody>
          <a:bodyPr wrap="square" rtlCol="0">
            <a:spAutoFit/>
          </a:bodyPr>
          <a:lstStyle/>
          <a:p>
            <a:pPr algn="ctr"/>
            <a:r>
              <a:rPr lang="en-US" sz="1200" b="1" dirty="0">
                <a:solidFill>
                  <a:schemeClr val="bg1"/>
                </a:solidFill>
              </a:rPr>
              <a:t>Can cause coughing &amp; </a:t>
            </a:r>
          </a:p>
          <a:p>
            <a:pPr algn="ctr"/>
            <a:r>
              <a:rPr lang="en-US" sz="1200" b="1" dirty="0">
                <a:solidFill>
                  <a:schemeClr val="bg1"/>
                </a:solidFill>
              </a:rPr>
              <a:t>difficulty breathing</a:t>
            </a:r>
          </a:p>
        </p:txBody>
      </p:sp>
      <p:sp>
        <p:nvSpPr>
          <p:cNvPr id="13" name="TextBox 12"/>
          <p:cNvSpPr txBox="1"/>
          <p:nvPr/>
        </p:nvSpPr>
        <p:spPr>
          <a:xfrm>
            <a:off x="6083053" y="3615903"/>
            <a:ext cx="2673059" cy="276999"/>
          </a:xfrm>
          <a:prstGeom prst="rect">
            <a:avLst/>
          </a:prstGeom>
          <a:solidFill>
            <a:srgbClr val="92D050"/>
          </a:solidFill>
        </p:spPr>
        <p:txBody>
          <a:bodyPr wrap="square" rtlCol="0">
            <a:spAutoFit/>
          </a:bodyPr>
          <a:lstStyle/>
          <a:p>
            <a:pPr algn="ctr"/>
            <a:r>
              <a:rPr lang="en-US" sz="1200" b="1" dirty="0">
                <a:solidFill>
                  <a:schemeClr val="bg1"/>
                </a:solidFill>
              </a:rPr>
              <a:t>Can trigger asthma attacks</a:t>
            </a:r>
          </a:p>
        </p:txBody>
      </p:sp>
      <p:sp>
        <p:nvSpPr>
          <p:cNvPr id="14" name="TextBox 13"/>
          <p:cNvSpPr txBox="1"/>
          <p:nvPr/>
        </p:nvSpPr>
        <p:spPr>
          <a:xfrm>
            <a:off x="537439" y="6385319"/>
            <a:ext cx="4097111" cy="276999"/>
          </a:xfrm>
          <a:prstGeom prst="rect">
            <a:avLst/>
          </a:prstGeom>
          <a:solidFill>
            <a:srgbClr val="92D050"/>
          </a:solidFill>
        </p:spPr>
        <p:txBody>
          <a:bodyPr wrap="square" rtlCol="0">
            <a:spAutoFit/>
          </a:bodyPr>
          <a:lstStyle/>
          <a:p>
            <a:pPr algn="ctr"/>
            <a:r>
              <a:rPr lang="en-US" sz="1200" b="1" dirty="0">
                <a:solidFill>
                  <a:schemeClr val="bg1"/>
                </a:solidFill>
              </a:rPr>
              <a:t>Can affect the development of children’s lungs </a:t>
            </a:r>
          </a:p>
        </p:txBody>
      </p:sp>
      <p:sp>
        <p:nvSpPr>
          <p:cNvPr id="15" name="TextBox 14"/>
          <p:cNvSpPr txBox="1"/>
          <p:nvPr/>
        </p:nvSpPr>
        <p:spPr>
          <a:xfrm>
            <a:off x="4826050" y="6239913"/>
            <a:ext cx="3873672" cy="461665"/>
          </a:xfrm>
          <a:prstGeom prst="rect">
            <a:avLst/>
          </a:prstGeom>
          <a:solidFill>
            <a:srgbClr val="92D050"/>
          </a:solidFill>
        </p:spPr>
        <p:txBody>
          <a:bodyPr wrap="square" rtlCol="0">
            <a:spAutoFit/>
          </a:bodyPr>
          <a:lstStyle/>
          <a:p>
            <a:pPr algn="ctr"/>
            <a:r>
              <a:rPr lang="en-US" sz="1200" b="1" dirty="0">
                <a:solidFill>
                  <a:schemeClr val="bg1"/>
                </a:solidFill>
              </a:rPr>
              <a:t>Can cause heart disease, abnormal heart rhythms, congestive heart failure, stroke, &amp; premature death</a:t>
            </a:r>
          </a:p>
        </p:txBody>
      </p:sp>
    </p:spTree>
    <p:extLst>
      <p:ext uri="{BB962C8B-B14F-4D97-AF65-F5344CB8AC3E}">
        <p14:creationId xmlns:p14="http://schemas.microsoft.com/office/powerpoint/2010/main" val="2813074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has your air quality been?</a:t>
            </a:r>
          </a:p>
        </p:txBody>
      </p:sp>
      <p:sp>
        <p:nvSpPr>
          <p:cNvPr id="3" name="Content Placeholder 2"/>
          <p:cNvSpPr>
            <a:spLocks noGrp="1"/>
          </p:cNvSpPr>
          <p:nvPr>
            <p:ph idx="1"/>
          </p:nvPr>
        </p:nvSpPr>
        <p:spPr/>
        <p:txBody>
          <a:bodyPr/>
          <a:lstStyle/>
          <a:p>
            <a:pPr>
              <a:spcAft>
                <a:spcPts val="600"/>
              </a:spcAft>
            </a:pPr>
            <a:r>
              <a:rPr lang="en-US" dirty="0"/>
              <a:t>Find out by using the Flag Program’s interactive story map at </a:t>
            </a:r>
            <a:r>
              <a:rPr lang="en-US" dirty="0">
                <a:hlinkClick r:id="rId2"/>
              </a:rPr>
              <a:t>https://gispub.epa.gov/OAR_OAQPS/FlagProgram/</a:t>
            </a:r>
            <a:r>
              <a:rPr lang="en-US" dirty="0"/>
              <a:t> </a:t>
            </a:r>
          </a:p>
          <a:p>
            <a:pPr>
              <a:spcAft>
                <a:spcPts val="600"/>
              </a:spcAft>
            </a:pPr>
            <a:r>
              <a:rPr lang="en-US" dirty="0"/>
              <a:t>Scroll down to this story map page, then click on any blue county to see how many “unhealthy” air quality days have happened in the last few years.</a:t>
            </a:r>
          </a:p>
          <a:p>
            <a:endParaRPr lang="en-US" dirty="0"/>
          </a:p>
        </p:txBody>
      </p:sp>
      <p:pic>
        <p:nvPicPr>
          <p:cNvPr id="4" name="Picture 3"/>
          <p:cNvPicPr>
            <a:picLocks noChangeAspect="1"/>
          </p:cNvPicPr>
          <p:nvPr/>
        </p:nvPicPr>
        <p:blipFill>
          <a:blip r:embed="rId3"/>
          <a:stretch>
            <a:fillRect/>
          </a:stretch>
        </p:blipFill>
        <p:spPr>
          <a:xfrm>
            <a:off x="1896603" y="3491722"/>
            <a:ext cx="4938147" cy="2639795"/>
          </a:xfrm>
          <a:prstGeom prst="rect">
            <a:avLst/>
          </a:prstGeom>
        </p:spPr>
      </p:pic>
    </p:spTree>
    <p:extLst>
      <p:ext uri="{BB962C8B-B14F-4D97-AF65-F5344CB8AC3E}">
        <p14:creationId xmlns:p14="http://schemas.microsoft.com/office/powerpoint/2010/main" val="290240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of historical air quality data</a:t>
            </a:r>
          </a:p>
        </p:txBody>
      </p:sp>
      <p:pic>
        <p:nvPicPr>
          <p:cNvPr id="4" name="Content Placeholder 3"/>
          <p:cNvPicPr>
            <a:picLocks noGrp="1" noChangeAspect="1"/>
          </p:cNvPicPr>
          <p:nvPr>
            <p:ph idx="1"/>
          </p:nvPr>
        </p:nvPicPr>
        <p:blipFill>
          <a:blip r:embed="rId2"/>
          <a:stretch>
            <a:fillRect/>
          </a:stretch>
        </p:blipFill>
        <p:spPr>
          <a:xfrm>
            <a:off x="2849145" y="1841672"/>
            <a:ext cx="3445709" cy="4087252"/>
          </a:xfrm>
          <a:prstGeom prst="rect">
            <a:avLst/>
          </a:prstGeom>
        </p:spPr>
      </p:pic>
    </p:spTree>
    <p:extLst>
      <p:ext uri="{BB962C8B-B14F-4D97-AF65-F5344CB8AC3E}">
        <p14:creationId xmlns:p14="http://schemas.microsoft.com/office/powerpoint/2010/main" val="200483162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8C0B2C5A-0967-45E2-83C8-65460D65BC6C}">
  <ds:schemaRefs>
    <ds:schemaRef ds:uri="ESRI.ArcGIS.Mapping.OfficeIntegration.PowerPointInfo"/>
  </ds:schemaRefs>
</ds:datastoreItem>
</file>

<file path=customXml/itemProps2.xml><?xml version="1.0" encoding="utf-8"?>
<ds:datastoreItem xmlns:ds="http://schemas.openxmlformats.org/officeDocument/2006/customXml" ds:itemID="{34F80ACE-E4C5-4681-B6D4-D992D356E8A0}">
  <ds:schemaRefs>
    <ds:schemaRef ds:uri="ESRI.ArcGIS.Mapping.OfficeIntegration.PowerPointInfo"/>
  </ds:schemaRefs>
</ds:datastoreItem>
</file>

<file path=customXml/itemProps3.xml><?xml version="1.0" encoding="utf-8"?>
<ds:datastoreItem xmlns:ds="http://schemas.openxmlformats.org/officeDocument/2006/customXml" ds:itemID="{386165B9-E2D3-447A-8C7D-8C6856CDCCC9}">
  <ds:schemaRefs>
    <ds:schemaRef ds:uri="ESRI.ArcGIS.Mapping.OfficeIntegration.PowerPointInfo"/>
  </ds:schemaRefs>
</ds:datastoreItem>
</file>

<file path=customXml/itemProps4.xml><?xml version="1.0" encoding="utf-8"?>
<ds:datastoreItem xmlns:ds="http://schemas.openxmlformats.org/officeDocument/2006/customXml" ds:itemID="{1B673EF4-7495-43B9-A7E7-E017D17B701C}">
  <ds:schemaRefs>
    <ds:schemaRef ds:uri="ESRI.ArcGIS.Mapping.OfficeIntegration.PowerPointInfo"/>
  </ds:schemaRefs>
</ds:datastoreItem>
</file>

<file path=customXml/itemProps5.xml><?xml version="1.0" encoding="utf-8"?>
<ds:datastoreItem xmlns:ds="http://schemas.openxmlformats.org/officeDocument/2006/customXml" ds:itemID="{D6548B48-EC25-4F8E-9ECD-343717E70FB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747</TotalTime>
  <Words>2538</Words>
  <Application>Microsoft Office PowerPoint</Application>
  <PresentationFormat>On-screen Show (4:3)</PresentationFormat>
  <Paragraphs>301</Paragraphs>
  <Slides>22</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 Unicode MS</vt:lpstr>
      <vt:lpstr>Arial</vt:lpstr>
      <vt:lpstr>Calibri</vt:lpstr>
      <vt:lpstr>Century Gothic</vt:lpstr>
      <vt:lpstr>Office Theme</vt:lpstr>
      <vt:lpstr>Air Quality Flag Program</vt:lpstr>
      <vt:lpstr>WHY IS AIR QUALITY IMPORTANT?</vt:lpstr>
      <vt:lpstr>GROUND-LEVEL OZONE (O3)</vt:lpstr>
      <vt:lpstr>What Contributes to Ozone Pollution?</vt:lpstr>
      <vt:lpstr>PARTICULATE MATTER: WHAT IS IT? A complex mixture of extremely small particles and liquid droplets.</vt:lpstr>
      <vt:lpstr>PowerPoint Presentation</vt:lpstr>
      <vt:lpstr>Ozone and particle pollution</vt:lpstr>
      <vt:lpstr>How has your air quality been?</vt:lpstr>
      <vt:lpstr>Example of historical air quality data</vt:lpstr>
      <vt:lpstr>How do I know if I am breathing unhealthy air?</vt:lpstr>
      <vt:lpstr>Air quality flag program: how does it work?</vt:lpstr>
      <vt:lpstr>Four easy steps to get a flag program started</vt:lpstr>
      <vt:lpstr>Purchase flags</vt:lpstr>
      <vt:lpstr>Educate and inform</vt:lpstr>
      <vt:lpstr>Check the air quality  forecast each day</vt:lpstr>
      <vt:lpstr>Recommendation for outdoor activity for schools</vt:lpstr>
      <vt:lpstr>Recommendations for outdoor activity for ozone and particle pollution</vt:lpstr>
      <vt:lpstr>When the air quality is unhealthy</vt:lpstr>
      <vt:lpstr>Flag program website</vt:lpstr>
      <vt:lpstr>Tips to reduce air pollution Do at least one or more of these actions every day!</vt:lpstr>
      <vt:lpstr>Benefits of the  Air Quality Flag Program</vt:lpstr>
      <vt:lpstr>contact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Landis, Elizabeth</dc:creator>
  <cp:lastModifiedBy>Wilkes, Chris</cp:lastModifiedBy>
  <cp:revision>22</cp:revision>
  <dcterms:created xsi:type="dcterms:W3CDTF">2018-02-05T21:05:58Z</dcterms:created>
  <dcterms:modified xsi:type="dcterms:W3CDTF">2018-05-07T18:11:50Z</dcterms:modified>
</cp:coreProperties>
</file>