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Lst>
  <p:notesMasterIdLst>
    <p:notesMasterId r:id="rId10"/>
  </p:notesMasterIdLst>
  <p:handoutMasterIdLst>
    <p:handoutMasterId r:id="rId11"/>
  </p:handoutMasterIdLst>
  <p:sldIdLst>
    <p:sldId id="373" r:id="rId2"/>
    <p:sldId id="298" r:id="rId3"/>
    <p:sldId id="433" r:id="rId4"/>
    <p:sldId id="435" r:id="rId5"/>
    <p:sldId id="436" r:id="rId6"/>
    <p:sldId id="455" r:id="rId7"/>
    <p:sldId id="456" r:id="rId8"/>
    <p:sldId id="443" r:id="rId9"/>
  </p:sldIdLst>
  <p:sldSz cx="9144000" cy="6858000" type="screen4x3"/>
  <p:notesSz cx="7026275" cy="9312275"/>
  <p:defaultTextStyle>
    <a:defPPr>
      <a:defRPr lang="en-US"/>
    </a:defPPr>
    <a:lvl1pPr algn="ctr"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ctr"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ctr"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ctr"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ctr"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224">
          <p15:clr>
            <a:srgbClr val="A4A3A4"/>
          </p15:clr>
        </p15:guide>
        <p15:guide id="2" pos="2892">
          <p15:clr>
            <a:srgbClr val="A4A3A4"/>
          </p15:clr>
        </p15:guide>
      </p15:sldGuideLst>
    </p:ext>
    <p:ext uri="{2D200454-40CA-4A62-9FC3-DE9A4176ACB9}">
      <p15:notesGuideLst xmlns:p15="http://schemas.microsoft.com/office/powerpoint/2012/main">
        <p15:guide id="1" orient="horz" pos="1685">
          <p15:clr>
            <a:srgbClr val="A4A3A4"/>
          </p15:clr>
        </p15:guide>
        <p15:guide id="2" pos="221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6E61"/>
    <a:srgbClr val="006E2D"/>
    <a:srgbClr val="52A25A"/>
    <a:srgbClr val="799186"/>
    <a:srgbClr val="FFCC99"/>
    <a:srgbClr val="99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30" autoAdjust="0"/>
    <p:restoredTop sz="81166" autoAdjust="0"/>
  </p:normalViewPr>
  <p:slideViewPr>
    <p:cSldViewPr snapToGrid="0">
      <p:cViewPr varScale="1">
        <p:scale>
          <a:sx n="68" d="100"/>
          <a:sy n="68" d="100"/>
        </p:scale>
        <p:origin x="1254" y="66"/>
      </p:cViewPr>
      <p:guideLst>
        <p:guide orient="horz" pos="1224"/>
        <p:guide pos="289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150" d="100"/>
          <a:sy n="150" d="100"/>
        </p:scale>
        <p:origin x="-468" y="3936"/>
      </p:cViewPr>
      <p:guideLst>
        <p:guide orient="horz" pos="1685"/>
        <p:guide pos="221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C1E23630-E6D3-493F-A097-B966173E7D17}"/>
              </a:ext>
            </a:extLst>
          </p:cNvPr>
          <p:cNvSpPr>
            <a:spLocks noGrp="1" noChangeArrowheads="1"/>
          </p:cNvSpPr>
          <p:nvPr>
            <p:ph type="hdr" sz="quarter"/>
          </p:nvPr>
        </p:nvSpPr>
        <p:spPr bwMode="auto">
          <a:xfrm>
            <a:off x="0" y="0"/>
            <a:ext cx="3044825" cy="461963"/>
          </a:xfrm>
          <a:prstGeom prst="rect">
            <a:avLst/>
          </a:prstGeom>
          <a:noFill/>
          <a:ln w="9525">
            <a:noFill/>
            <a:miter lim="800000"/>
            <a:headEnd/>
            <a:tailEnd/>
          </a:ln>
          <a:effectLst/>
        </p:spPr>
        <p:txBody>
          <a:bodyPr vert="horz" wrap="square" lIns="93521" tIns="46759" rIns="93521" bIns="46759" numCol="1" anchor="t" anchorCtr="0" compatLnSpc="1">
            <a:prstTxWarp prst="textNoShape">
              <a:avLst/>
            </a:prstTxWarp>
          </a:bodyPr>
          <a:lstStyle>
            <a:lvl1pPr algn="l" defTabSz="935038">
              <a:defRPr sz="1100">
                <a:latin typeface="Verdana" pitchFamily="34" charset="0"/>
              </a:defRPr>
            </a:lvl1pPr>
          </a:lstStyle>
          <a:p>
            <a:pPr>
              <a:defRPr/>
            </a:pPr>
            <a:endParaRPr lang="en-US"/>
          </a:p>
        </p:txBody>
      </p:sp>
      <p:sp>
        <p:nvSpPr>
          <p:cNvPr id="182275" name="Rectangle 3">
            <a:extLst>
              <a:ext uri="{FF2B5EF4-FFF2-40B4-BE49-F238E27FC236}">
                <a16:creationId xmlns:a16="http://schemas.microsoft.com/office/drawing/2014/main" id="{783A9F5B-8675-44E5-9417-8FD9BD5C330F}"/>
              </a:ext>
            </a:extLst>
          </p:cNvPr>
          <p:cNvSpPr>
            <a:spLocks noGrp="1" noChangeArrowheads="1"/>
          </p:cNvSpPr>
          <p:nvPr>
            <p:ph type="dt" sz="quarter" idx="1"/>
          </p:nvPr>
        </p:nvSpPr>
        <p:spPr bwMode="auto">
          <a:xfrm>
            <a:off x="3981450" y="0"/>
            <a:ext cx="3044825" cy="461963"/>
          </a:xfrm>
          <a:prstGeom prst="rect">
            <a:avLst/>
          </a:prstGeom>
          <a:noFill/>
          <a:ln w="9525">
            <a:noFill/>
            <a:miter lim="800000"/>
            <a:headEnd/>
            <a:tailEnd/>
          </a:ln>
          <a:effectLst/>
        </p:spPr>
        <p:txBody>
          <a:bodyPr vert="horz" wrap="square" lIns="93521" tIns="46759" rIns="93521" bIns="46759" numCol="1" anchor="t" anchorCtr="0" compatLnSpc="1">
            <a:prstTxWarp prst="textNoShape">
              <a:avLst/>
            </a:prstTxWarp>
          </a:bodyPr>
          <a:lstStyle>
            <a:lvl1pPr algn="r" defTabSz="935038">
              <a:defRPr sz="1100">
                <a:latin typeface="Verdana" pitchFamily="34" charset="0"/>
              </a:defRPr>
            </a:lvl1pPr>
          </a:lstStyle>
          <a:p>
            <a:pPr>
              <a:defRPr/>
            </a:pPr>
            <a:fld id="{F687851B-F36E-402A-9915-F91CCC5710ED}" type="datetime1">
              <a:rPr lang="en-US"/>
              <a:pPr>
                <a:defRPr/>
              </a:pPr>
              <a:t>10/19/2020</a:t>
            </a:fld>
            <a:endParaRPr lang="en-US"/>
          </a:p>
        </p:txBody>
      </p:sp>
      <p:sp>
        <p:nvSpPr>
          <p:cNvPr id="182276" name="Rectangle 4">
            <a:extLst>
              <a:ext uri="{FF2B5EF4-FFF2-40B4-BE49-F238E27FC236}">
                <a16:creationId xmlns:a16="http://schemas.microsoft.com/office/drawing/2014/main" id="{B42E3F33-0451-4456-A510-A33E90943B2B}"/>
              </a:ext>
            </a:extLst>
          </p:cNvPr>
          <p:cNvSpPr>
            <a:spLocks noGrp="1" noChangeArrowheads="1"/>
          </p:cNvSpPr>
          <p:nvPr>
            <p:ph type="ftr" sz="quarter" idx="2"/>
          </p:nvPr>
        </p:nvSpPr>
        <p:spPr bwMode="auto">
          <a:xfrm>
            <a:off x="0" y="8812213"/>
            <a:ext cx="3044825" cy="461962"/>
          </a:xfrm>
          <a:prstGeom prst="rect">
            <a:avLst/>
          </a:prstGeom>
          <a:noFill/>
          <a:ln w="9525">
            <a:noFill/>
            <a:miter lim="800000"/>
            <a:headEnd/>
            <a:tailEnd/>
          </a:ln>
          <a:effectLst/>
        </p:spPr>
        <p:txBody>
          <a:bodyPr vert="horz" wrap="square" lIns="93521" tIns="46759" rIns="93521" bIns="46759" numCol="1" anchor="b" anchorCtr="0" compatLnSpc="1">
            <a:prstTxWarp prst="textNoShape">
              <a:avLst/>
            </a:prstTxWarp>
          </a:bodyPr>
          <a:lstStyle>
            <a:lvl1pPr algn="l" defTabSz="935038">
              <a:defRPr sz="1100">
                <a:latin typeface="Verdana" pitchFamily="34" charset="0"/>
              </a:defRPr>
            </a:lvl1pPr>
          </a:lstStyle>
          <a:p>
            <a:pPr>
              <a:defRPr/>
            </a:pPr>
            <a:r>
              <a:rPr lang="en-US"/>
              <a:t>DRAFT -- DO NOT DISTRIBUTE OR RELEASE</a:t>
            </a:r>
          </a:p>
        </p:txBody>
      </p:sp>
      <p:sp>
        <p:nvSpPr>
          <p:cNvPr id="182277" name="Rectangle 5">
            <a:extLst>
              <a:ext uri="{FF2B5EF4-FFF2-40B4-BE49-F238E27FC236}">
                <a16:creationId xmlns:a16="http://schemas.microsoft.com/office/drawing/2014/main" id="{AB4BE431-A486-40BD-99EA-D19905CB99AA}"/>
              </a:ext>
            </a:extLst>
          </p:cNvPr>
          <p:cNvSpPr>
            <a:spLocks noGrp="1" noChangeArrowheads="1"/>
          </p:cNvSpPr>
          <p:nvPr>
            <p:ph type="sldNum" sz="quarter" idx="3"/>
          </p:nvPr>
        </p:nvSpPr>
        <p:spPr bwMode="auto">
          <a:xfrm>
            <a:off x="3981450" y="8812213"/>
            <a:ext cx="3044825" cy="461962"/>
          </a:xfrm>
          <a:prstGeom prst="rect">
            <a:avLst/>
          </a:prstGeom>
          <a:noFill/>
          <a:ln w="9525">
            <a:noFill/>
            <a:miter lim="800000"/>
            <a:headEnd/>
            <a:tailEnd/>
          </a:ln>
          <a:effectLst/>
        </p:spPr>
        <p:txBody>
          <a:bodyPr vert="horz" wrap="square" lIns="93521" tIns="46759" rIns="93521" bIns="46759" numCol="1" anchor="b" anchorCtr="0" compatLnSpc="1">
            <a:prstTxWarp prst="textNoShape">
              <a:avLst/>
            </a:prstTxWarp>
          </a:bodyPr>
          <a:lstStyle>
            <a:lvl1pPr algn="r" defTabSz="935038">
              <a:defRPr sz="1100">
                <a:latin typeface="Verdana" panose="020B0604030504040204" pitchFamily="34" charset="0"/>
              </a:defRPr>
            </a:lvl1pPr>
          </a:lstStyle>
          <a:p>
            <a:fld id="{07696A9D-76D1-4175-AD21-B2A016776658}"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5A2F6217-EF47-46E2-8CE0-8AAF6B05AA24}"/>
              </a:ext>
            </a:extLst>
          </p:cNvPr>
          <p:cNvSpPr>
            <a:spLocks noGrp="1" noChangeArrowheads="1"/>
          </p:cNvSpPr>
          <p:nvPr>
            <p:ph type="hdr" sz="quarter"/>
          </p:nvPr>
        </p:nvSpPr>
        <p:spPr bwMode="auto">
          <a:xfrm>
            <a:off x="0" y="0"/>
            <a:ext cx="3044825" cy="463550"/>
          </a:xfrm>
          <a:prstGeom prst="rect">
            <a:avLst/>
          </a:prstGeom>
          <a:noFill/>
          <a:ln w="9525">
            <a:noFill/>
            <a:miter lim="800000"/>
            <a:headEnd/>
            <a:tailEnd/>
          </a:ln>
          <a:effectLst/>
        </p:spPr>
        <p:txBody>
          <a:bodyPr vert="horz" wrap="square" lIns="93521" tIns="46759" rIns="93521" bIns="46759" numCol="1" anchor="t" anchorCtr="0" compatLnSpc="1">
            <a:prstTxWarp prst="textNoShape">
              <a:avLst/>
            </a:prstTxWarp>
          </a:bodyPr>
          <a:lstStyle>
            <a:lvl1pPr algn="l" defTabSz="935038" eaLnBrk="1" hangingPunct="1">
              <a:defRPr sz="1100">
                <a:latin typeface="Arial" charset="0"/>
              </a:defRPr>
            </a:lvl1pPr>
          </a:lstStyle>
          <a:p>
            <a:pPr>
              <a:defRPr/>
            </a:pPr>
            <a:endParaRPr lang="en-US"/>
          </a:p>
        </p:txBody>
      </p:sp>
      <p:sp>
        <p:nvSpPr>
          <p:cNvPr id="62467" name="Rectangle 3">
            <a:extLst>
              <a:ext uri="{FF2B5EF4-FFF2-40B4-BE49-F238E27FC236}">
                <a16:creationId xmlns:a16="http://schemas.microsoft.com/office/drawing/2014/main" id="{9658087F-1C51-4970-A9E8-E489AB8C134E}"/>
              </a:ext>
            </a:extLst>
          </p:cNvPr>
          <p:cNvSpPr>
            <a:spLocks noGrp="1" noChangeArrowheads="1"/>
          </p:cNvSpPr>
          <p:nvPr>
            <p:ph type="dt" idx="1"/>
          </p:nvPr>
        </p:nvSpPr>
        <p:spPr bwMode="auto">
          <a:xfrm>
            <a:off x="3979863" y="0"/>
            <a:ext cx="3044825" cy="463550"/>
          </a:xfrm>
          <a:prstGeom prst="rect">
            <a:avLst/>
          </a:prstGeom>
          <a:noFill/>
          <a:ln w="9525">
            <a:noFill/>
            <a:miter lim="800000"/>
            <a:headEnd/>
            <a:tailEnd/>
          </a:ln>
          <a:effectLst/>
        </p:spPr>
        <p:txBody>
          <a:bodyPr vert="horz" wrap="square" lIns="93521" tIns="46759" rIns="93521" bIns="46759" numCol="1" anchor="t" anchorCtr="0" compatLnSpc="1">
            <a:prstTxWarp prst="textNoShape">
              <a:avLst/>
            </a:prstTxWarp>
          </a:bodyPr>
          <a:lstStyle>
            <a:lvl1pPr algn="r" defTabSz="935038" eaLnBrk="1" hangingPunct="1">
              <a:defRPr sz="1100">
                <a:latin typeface="Arial" charset="0"/>
              </a:defRPr>
            </a:lvl1pPr>
          </a:lstStyle>
          <a:p>
            <a:pPr>
              <a:defRPr/>
            </a:pPr>
            <a:fld id="{A9214259-512E-4BA2-83CF-914BAFBA2B65}" type="datetime1">
              <a:rPr lang="en-US"/>
              <a:pPr>
                <a:defRPr/>
              </a:pPr>
              <a:t>10/19/2020</a:t>
            </a:fld>
            <a:endParaRPr lang="en-US"/>
          </a:p>
        </p:txBody>
      </p:sp>
      <p:sp>
        <p:nvSpPr>
          <p:cNvPr id="10244" name="Rectangle 4">
            <a:extLst>
              <a:ext uri="{FF2B5EF4-FFF2-40B4-BE49-F238E27FC236}">
                <a16:creationId xmlns:a16="http://schemas.microsoft.com/office/drawing/2014/main" id="{C94908BC-8EBA-4573-A318-740E557D120D}"/>
              </a:ext>
            </a:extLst>
          </p:cNvPr>
          <p:cNvSpPr>
            <a:spLocks noRot="1" noChangeArrowheads="1" noTextEdit="1"/>
          </p:cNvSpPr>
          <p:nvPr>
            <p:ph type="sldImg" idx="2"/>
          </p:nvPr>
        </p:nvSpPr>
        <p:spPr bwMode="auto">
          <a:xfrm>
            <a:off x="2208213" y="357188"/>
            <a:ext cx="2608262" cy="19558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9" name="Rectangle 5">
            <a:extLst>
              <a:ext uri="{FF2B5EF4-FFF2-40B4-BE49-F238E27FC236}">
                <a16:creationId xmlns:a16="http://schemas.microsoft.com/office/drawing/2014/main" id="{CCC21EC7-B60E-4ECF-96E6-3FE12EDE85B7}"/>
              </a:ext>
            </a:extLst>
          </p:cNvPr>
          <p:cNvSpPr>
            <a:spLocks noGrp="1" noChangeArrowheads="1"/>
          </p:cNvSpPr>
          <p:nvPr>
            <p:ph type="body" sz="quarter" idx="3"/>
          </p:nvPr>
        </p:nvSpPr>
        <p:spPr bwMode="auto">
          <a:xfrm>
            <a:off x="585788" y="2855913"/>
            <a:ext cx="5881687" cy="5756275"/>
          </a:xfrm>
          <a:prstGeom prst="rect">
            <a:avLst/>
          </a:prstGeom>
          <a:noFill/>
          <a:ln w="9525">
            <a:noFill/>
            <a:miter lim="800000"/>
            <a:headEnd/>
            <a:tailEnd/>
          </a:ln>
          <a:effectLst/>
        </p:spPr>
        <p:txBody>
          <a:bodyPr vert="horz" wrap="square" lIns="93521" tIns="46759" rIns="93521" bIns="4675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2470" name="Rectangle 6">
            <a:extLst>
              <a:ext uri="{FF2B5EF4-FFF2-40B4-BE49-F238E27FC236}">
                <a16:creationId xmlns:a16="http://schemas.microsoft.com/office/drawing/2014/main" id="{00D634F8-A309-4AFD-ADEB-1442586F956E}"/>
              </a:ext>
            </a:extLst>
          </p:cNvPr>
          <p:cNvSpPr>
            <a:spLocks noGrp="1" noChangeArrowheads="1"/>
          </p:cNvSpPr>
          <p:nvPr>
            <p:ph type="ftr" sz="quarter" idx="4"/>
          </p:nvPr>
        </p:nvSpPr>
        <p:spPr bwMode="auto">
          <a:xfrm>
            <a:off x="1471613" y="8585200"/>
            <a:ext cx="4240212" cy="465138"/>
          </a:xfrm>
          <a:prstGeom prst="rect">
            <a:avLst/>
          </a:prstGeom>
          <a:noFill/>
          <a:ln w="9525">
            <a:noFill/>
            <a:miter lim="800000"/>
            <a:headEnd/>
            <a:tailEnd/>
          </a:ln>
          <a:effectLst/>
        </p:spPr>
        <p:txBody>
          <a:bodyPr vert="horz" wrap="square" lIns="93521" tIns="46759" rIns="93521" bIns="46759" numCol="1" anchor="b" anchorCtr="0" compatLnSpc="1">
            <a:prstTxWarp prst="textNoShape">
              <a:avLst/>
            </a:prstTxWarp>
          </a:bodyPr>
          <a:lstStyle>
            <a:lvl1pPr algn="l" defTabSz="935038" eaLnBrk="1" hangingPunct="1">
              <a:defRPr sz="1100">
                <a:latin typeface="Arial" charset="0"/>
              </a:defRPr>
            </a:lvl1pPr>
          </a:lstStyle>
          <a:p>
            <a:pPr>
              <a:defRPr/>
            </a:pPr>
            <a:r>
              <a:rPr lang="en-US"/>
              <a:t>DRAFT -- DO NOT DISTRIBUTE OR RELEASE</a:t>
            </a:r>
          </a:p>
        </p:txBody>
      </p:sp>
      <p:sp>
        <p:nvSpPr>
          <p:cNvPr id="62471" name="Rectangle 7">
            <a:extLst>
              <a:ext uri="{FF2B5EF4-FFF2-40B4-BE49-F238E27FC236}">
                <a16:creationId xmlns:a16="http://schemas.microsoft.com/office/drawing/2014/main" id="{EF3F710C-CD73-49EC-A327-C572AF1B2F2B}"/>
              </a:ext>
            </a:extLst>
          </p:cNvPr>
          <p:cNvSpPr>
            <a:spLocks noGrp="1" noChangeArrowheads="1"/>
          </p:cNvSpPr>
          <p:nvPr>
            <p:ph type="sldNum" sz="quarter" idx="5"/>
          </p:nvPr>
        </p:nvSpPr>
        <p:spPr bwMode="auto">
          <a:xfrm>
            <a:off x="3770313" y="8612188"/>
            <a:ext cx="3048000" cy="465137"/>
          </a:xfrm>
          <a:prstGeom prst="rect">
            <a:avLst/>
          </a:prstGeom>
          <a:noFill/>
          <a:ln w="9525">
            <a:noFill/>
            <a:miter lim="800000"/>
            <a:headEnd/>
            <a:tailEnd/>
          </a:ln>
          <a:effectLst/>
        </p:spPr>
        <p:txBody>
          <a:bodyPr vert="horz" wrap="square" lIns="93521" tIns="46759" rIns="93521" bIns="46759" numCol="1" anchor="b" anchorCtr="0" compatLnSpc="1">
            <a:prstTxWarp prst="textNoShape">
              <a:avLst/>
            </a:prstTxWarp>
          </a:bodyPr>
          <a:lstStyle>
            <a:lvl1pPr algn="r" defTabSz="935038" eaLnBrk="1" hangingPunct="1">
              <a:defRPr sz="1100"/>
            </a:lvl1pPr>
          </a:lstStyle>
          <a:p>
            <a:fld id="{F6D3C4D2-3D7B-4216-9D34-F6FE93614ED5}"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lnSpc>
        <a:spcPct val="110000"/>
      </a:lnSpc>
      <a:spcBef>
        <a:spcPct val="30000"/>
      </a:spcBef>
      <a:spcAft>
        <a:spcPct val="30000"/>
      </a:spcAft>
      <a:defRPr sz="1600" kern="1200">
        <a:solidFill>
          <a:schemeClr val="tx1"/>
        </a:solidFill>
        <a:latin typeface="Arial" charset="0"/>
        <a:ea typeface="+mn-ea"/>
        <a:cs typeface="+mn-cs"/>
      </a:defRPr>
    </a:lvl1pPr>
    <a:lvl2pPr marL="457200" algn="l" rtl="0" eaLnBrk="0" fontAlgn="base" hangingPunct="0">
      <a:lnSpc>
        <a:spcPct val="110000"/>
      </a:lnSpc>
      <a:spcBef>
        <a:spcPct val="30000"/>
      </a:spcBef>
      <a:spcAft>
        <a:spcPct val="0"/>
      </a:spcAft>
      <a:defRPr sz="1600" kern="1200">
        <a:solidFill>
          <a:schemeClr val="tx1"/>
        </a:solidFill>
        <a:latin typeface="Arial" charset="0"/>
        <a:ea typeface="+mn-ea"/>
        <a:cs typeface="+mn-cs"/>
      </a:defRPr>
    </a:lvl2pPr>
    <a:lvl3pPr marL="914400" algn="l" rtl="0" eaLnBrk="0" fontAlgn="base" hangingPunct="0">
      <a:lnSpc>
        <a:spcPct val="110000"/>
      </a:lnSpc>
      <a:spcBef>
        <a:spcPct val="30000"/>
      </a:spcBef>
      <a:spcAft>
        <a:spcPct val="0"/>
      </a:spcAft>
      <a:defRPr sz="1600" kern="1200">
        <a:solidFill>
          <a:schemeClr val="tx1"/>
        </a:solidFill>
        <a:latin typeface="Arial" charset="0"/>
        <a:ea typeface="+mn-ea"/>
        <a:cs typeface="+mn-cs"/>
      </a:defRPr>
    </a:lvl3pPr>
    <a:lvl4pPr marL="1371600" algn="l" rtl="0" eaLnBrk="0" fontAlgn="base" hangingPunct="0">
      <a:lnSpc>
        <a:spcPct val="110000"/>
      </a:lnSpc>
      <a:spcBef>
        <a:spcPct val="30000"/>
      </a:spcBef>
      <a:spcAft>
        <a:spcPct val="0"/>
      </a:spcAft>
      <a:defRPr sz="1600" kern="1200">
        <a:solidFill>
          <a:schemeClr val="tx1"/>
        </a:solidFill>
        <a:latin typeface="Arial" charset="0"/>
        <a:ea typeface="+mn-ea"/>
        <a:cs typeface="+mn-cs"/>
      </a:defRPr>
    </a:lvl4pPr>
    <a:lvl5pPr marL="1828800" algn="l" rtl="0" eaLnBrk="0" fontAlgn="base" hangingPunct="0">
      <a:lnSpc>
        <a:spcPct val="110000"/>
      </a:lnSpc>
      <a:spcBef>
        <a:spcPct val="3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9B99A745-67E9-49CC-9FD7-9D5DB655C5C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2950" indent="-285750" defTabSz="935038">
              <a:defRPr>
                <a:solidFill>
                  <a:schemeClr val="tx1"/>
                </a:solidFill>
                <a:latin typeface="Arial" panose="020B0604020202020204" pitchFamily="34" charset="0"/>
              </a:defRPr>
            </a:lvl2pPr>
            <a:lvl3pPr marL="1143000" indent="-228600" defTabSz="935038">
              <a:defRPr>
                <a:solidFill>
                  <a:schemeClr val="tx1"/>
                </a:solidFill>
                <a:latin typeface="Arial" panose="020B0604020202020204" pitchFamily="34" charset="0"/>
              </a:defRPr>
            </a:lvl3pPr>
            <a:lvl4pPr marL="1600200" indent="-228600" defTabSz="935038">
              <a:defRPr>
                <a:solidFill>
                  <a:schemeClr val="tx1"/>
                </a:solidFill>
                <a:latin typeface="Arial" panose="020B0604020202020204" pitchFamily="34" charset="0"/>
              </a:defRPr>
            </a:lvl4pPr>
            <a:lvl5pPr marL="2057400" indent="-228600" defTabSz="935038">
              <a:defRPr>
                <a:solidFill>
                  <a:schemeClr val="tx1"/>
                </a:solidFill>
                <a:latin typeface="Arial" panose="020B0604020202020204" pitchFamily="34" charset="0"/>
              </a:defRPr>
            </a:lvl5pPr>
            <a:lvl6pPr marL="2514600" indent="-228600" algn="ctr" defTabSz="935038" eaLnBrk="0" fontAlgn="base" hangingPunct="0">
              <a:spcBef>
                <a:spcPct val="0"/>
              </a:spcBef>
              <a:spcAft>
                <a:spcPct val="0"/>
              </a:spcAft>
              <a:defRPr>
                <a:solidFill>
                  <a:schemeClr val="tx1"/>
                </a:solidFill>
                <a:latin typeface="Arial" panose="020B0604020202020204" pitchFamily="34" charset="0"/>
              </a:defRPr>
            </a:lvl6pPr>
            <a:lvl7pPr marL="2971800" indent="-228600" algn="ctr" defTabSz="935038" eaLnBrk="0" fontAlgn="base" hangingPunct="0">
              <a:spcBef>
                <a:spcPct val="0"/>
              </a:spcBef>
              <a:spcAft>
                <a:spcPct val="0"/>
              </a:spcAft>
              <a:defRPr>
                <a:solidFill>
                  <a:schemeClr val="tx1"/>
                </a:solidFill>
                <a:latin typeface="Arial" panose="020B0604020202020204" pitchFamily="34" charset="0"/>
              </a:defRPr>
            </a:lvl7pPr>
            <a:lvl8pPr marL="3429000" indent="-228600" algn="ctr" defTabSz="935038" eaLnBrk="0" fontAlgn="base" hangingPunct="0">
              <a:spcBef>
                <a:spcPct val="0"/>
              </a:spcBef>
              <a:spcAft>
                <a:spcPct val="0"/>
              </a:spcAft>
              <a:defRPr>
                <a:solidFill>
                  <a:schemeClr val="tx1"/>
                </a:solidFill>
                <a:latin typeface="Arial" panose="020B0604020202020204" pitchFamily="34" charset="0"/>
              </a:defRPr>
            </a:lvl8pPr>
            <a:lvl9pPr marL="3886200" indent="-228600" algn="ctr" defTabSz="935038" eaLnBrk="0" fontAlgn="base" hangingPunct="0">
              <a:spcBef>
                <a:spcPct val="0"/>
              </a:spcBef>
              <a:spcAft>
                <a:spcPct val="0"/>
              </a:spcAft>
              <a:defRPr>
                <a:solidFill>
                  <a:schemeClr val="tx1"/>
                </a:solidFill>
                <a:latin typeface="Arial" panose="020B0604020202020204" pitchFamily="34" charset="0"/>
              </a:defRPr>
            </a:lvl9pPr>
          </a:lstStyle>
          <a:p>
            <a:fld id="{8FC9C435-CA54-4EE8-B08D-6A3E2EB68D72}" type="slidenum">
              <a:rPr lang="en-US" altLang="en-US"/>
              <a:pPr/>
              <a:t>1</a:t>
            </a:fld>
            <a:endParaRPr lang="en-US" altLang="en-US"/>
          </a:p>
        </p:txBody>
      </p:sp>
      <p:sp>
        <p:nvSpPr>
          <p:cNvPr id="11267" name="Rectangle 2">
            <a:extLst>
              <a:ext uri="{FF2B5EF4-FFF2-40B4-BE49-F238E27FC236}">
                <a16:creationId xmlns:a16="http://schemas.microsoft.com/office/drawing/2014/main" id="{0F09B33A-3784-4EED-9B0A-A88C9EA72FEE}"/>
              </a:ext>
            </a:extLst>
          </p:cNvPr>
          <p:cNvSpPr>
            <a:spLocks noRot="1" noChangeArrowheads="1" noTextEdit="1"/>
          </p:cNvSpPr>
          <p:nvPr>
            <p:ph type="sldImg"/>
          </p:nvPr>
        </p:nvSpPr>
        <p:spPr>
          <a:xfrm>
            <a:off x="2211388" y="357188"/>
            <a:ext cx="2608262" cy="1955800"/>
          </a:xfrm>
          <a:ln/>
        </p:spPr>
      </p:sp>
      <p:sp>
        <p:nvSpPr>
          <p:cNvPr id="11268" name="Notes Placeholder 3">
            <a:extLst>
              <a:ext uri="{FF2B5EF4-FFF2-40B4-BE49-F238E27FC236}">
                <a16:creationId xmlns:a16="http://schemas.microsoft.com/office/drawing/2014/main" id="{8901684B-A1B9-4B99-A5D7-D12E90165FB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The AIRNow website was launched in 1998 to share real-time information about air pollution.  AIRNow is a public information system,</a:t>
            </a:r>
          </a:p>
          <a:p>
            <a:r>
              <a:rPr lang="en-US" altLang="en-US">
                <a:latin typeface="Arial" panose="020B0604020202020204" pitchFamily="34" charset="0"/>
              </a:rPr>
              <a:t>using real time data and forecasts to help the public make decisions to protect their health.</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DB36D046-2895-4548-93A3-55379FFFE6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2950" indent="-285750" defTabSz="935038">
              <a:defRPr>
                <a:solidFill>
                  <a:schemeClr val="tx1"/>
                </a:solidFill>
                <a:latin typeface="Arial" panose="020B0604020202020204" pitchFamily="34" charset="0"/>
              </a:defRPr>
            </a:lvl2pPr>
            <a:lvl3pPr marL="1143000" indent="-228600" defTabSz="935038">
              <a:defRPr>
                <a:solidFill>
                  <a:schemeClr val="tx1"/>
                </a:solidFill>
                <a:latin typeface="Arial" panose="020B0604020202020204" pitchFamily="34" charset="0"/>
              </a:defRPr>
            </a:lvl3pPr>
            <a:lvl4pPr marL="1600200" indent="-228600" defTabSz="935038">
              <a:defRPr>
                <a:solidFill>
                  <a:schemeClr val="tx1"/>
                </a:solidFill>
                <a:latin typeface="Arial" panose="020B0604020202020204" pitchFamily="34" charset="0"/>
              </a:defRPr>
            </a:lvl4pPr>
            <a:lvl5pPr marL="2057400" indent="-228600" defTabSz="935038">
              <a:defRPr>
                <a:solidFill>
                  <a:schemeClr val="tx1"/>
                </a:solidFill>
                <a:latin typeface="Arial" panose="020B0604020202020204" pitchFamily="34" charset="0"/>
              </a:defRPr>
            </a:lvl5pPr>
            <a:lvl6pPr marL="2514600" indent="-228600" algn="ctr" defTabSz="935038" eaLnBrk="0" fontAlgn="base" hangingPunct="0">
              <a:spcBef>
                <a:spcPct val="0"/>
              </a:spcBef>
              <a:spcAft>
                <a:spcPct val="0"/>
              </a:spcAft>
              <a:defRPr>
                <a:solidFill>
                  <a:schemeClr val="tx1"/>
                </a:solidFill>
                <a:latin typeface="Arial" panose="020B0604020202020204" pitchFamily="34" charset="0"/>
              </a:defRPr>
            </a:lvl6pPr>
            <a:lvl7pPr marL="2971800" indent="-228600" algn="ctr" defTabSz="935038" eaLnBrk="0" fontAlgn="base" hangingPunct="0">
              <a:spcBef>
                <a:spcPct val="0"/>
              </a:spcBef>
              <a:spcAft>
                <a:spcPct val="0"/>
              </a:spcAft>
              <a:defRPr>
                <a:solidFill>
                  <a:schemeClr val="tx1"/>
                </a:solidFill>
                <a:latin typeface="Arial" panose="020B0604020202020204" pitchFamily="34" charset="0"/>
              </a:defRPr>
            </a:lvl7pPr>
            <a:lvl8pPr marL="3429000" indent="-228600" algn="ctr" defTabSz="935038" eaLnBrk="0" fontAlgn="base" hangingPunct="0">
              <a:spcBef>
                <a:spcPct val="0"/>
              </a:spcBef>
              <a:spcAft>
                <a:spcPct val="0"/>
              </a:spcAft>
              <a:defRPr>
                <a:solidFill>
                  <a:schemeClr val="tx1"/>
                </a:solidFill>
                <a:latin typeface="Arial" panose="020B0604020202020204" pitchFamily="34" charset="0"/>
              </a:defRPr>
            </a:lvl8pPr>
            <a:lvl9pPr marL="3886200" indent="-228600" algn="ctr" defTabSz="935038" eaLnBrk="0" fontAlgn="base" hangingPunct="0">
              <a:spcBef>
                <a:spcPct val="0"/>
              </a:spcBef>
              <a:spcAft>
                <a:spcPct val="0"/>
              </a:spcAft>
              <a:defRPr>
                <a:solidFill>
                  <a:schemeClr val="tx1"/>
                </a:solidFill>
                <a:latin typeface="Arial" panose="020B0604020202020204" pitchFamily="34" charset="0"/>
              </a:defRPr>
            </a:lvl9pPr>
          </a:lstStyle>
          <a:p>
            <a:fld id="{1C969724-37B4-48BF-852C-A6DFDE236295}" type="slidenum">
              <a:rPr lang="en-US" altLang="en-US"/>
              <a:pPr/>
              <a:t>2</a:t>
            </a:fld>
            <a:endParaRPr lang="en-US" altLang="en-US"/>
          </a:p>
        </p:txBody>
      </p:sp>
      <p:sp>
        <p:nvSpPr>
          <p:cNvPr id="12291" name="Rectangle 4">
            <a:extLst>
              <a:ext uri="{FF2B5EF4-FFF2-40B4-BE49-F238E27FC236}">
                <a16:creationId xmlns:a16="http://schemas.microsoft.com/office/drawing/2014/main" id="{C3D6581C-FD18-41BC-9CD0-7DF80D4343F4}"/>
              </a:ext>
            </a:extLst>
          </p:cNvPr>
          <p:cNvSpPr>
            <a:spLocks noRot="1" noChangeArrowheads="1" noTextEdit="1"/>
          </p:cNvSpPr>
          <p:nvPr>
            <p:ph type="sldImg"/>
          </p:nvPr>
        </p:nvSpPr>
        <p:spPr>
          <a:ln/>
        </p:spPr>
      </p:sp>
      <p:sp>
        <p:nvSpPr>
          <p:cNvPr id="12292" name="Rectangle 5">
            <a:extLst>
              <a:ext uri="{FF2B5EF4-FFF2-40B4-BE49-F238E27FC236}">
                <a16:creationId xmlns:a16="http://schemas.microsoft.com/office/drawing/2014/main" id="{7BB58F25-998B-47C8-8366-E1DCE6A9CF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Air Pollution affects everyone and aggravates…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1AD2CFF8-981C-46AD-B740-17A83895C7C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2950" indent="-285750" defTabSz="935038">
              <a:defRPr>
                <a:solidFill>
                  <a:schemeClr val="tx1"/>
                </a:solidFill>
                <a:latin typeface="Arial" panose="020B0604020202020204" pitchFamily="34" charset="0"/>
              </a:defRPr>
            </a:lvl2pPr>
            <a:lvl3pPr marL="1143000" indent="-228600" defTabSz="935038">
              <a:defRPr>
                <a:solidFill>
                  <a:schemeClr val="tx1"/>
                </a:solidFill>
                <a:latin typeface="Arial" panose="020B0604020202020204" pitchFamily="34" charset="0"/>
              </a:defRPr>
            </a:lvl3pPr>
            <a:lvl4pPr marL="1600200" indent="-228600" defTabSz="935038">
              <a:defRPr>
                <a:solidFill>
                  <a:schemeClr val="tx1"/>
                </a:solidFill>
                <a:latin typeface="Arial" panose="020B0604020202020204" pitchFamily="34" charset="0"/>
              </a:defRPr>
            </a:lvl4pPr>
            <a:lvl5pPr marL="2057400" indent="-228600" defTabSz="935038">
              <a:defRPr>
                <a:solidFill>
                  <a:schemeClr val="tx1"/>
                </a:solidFill>
                <a:latin typeface="Arial" panose="020B0604020202020204" pitchFamily="34" charset="0"/>
              </a:defRPr>
            </a:lvl5pPr>
            <a:lvl6pPr marL="2514600" indent="-228600" algn="ctr" defTabSz="935038" eaLnBrk="0" fontAlgn="base" hangingPunct="0">
              <a:spcBef>
                <a:spcPct val="0"/>
              </a:spcBef>
              <a:spcAft>
                <a:spcPct val="0"/>
              </a:spcAft>
              <a:defRPr>
                <a:solidFill>
                  <a:schemeClr val="tx1"/>
                </a:solidFill>
                <a:latin typeface="Arial" panose="020B0604020202020204" pitchFamily="34" charset="0"/>
              </a:defRPr>
            </a:lvl6pPr>
            <a:lvl7pPr marL="2971800" indent="-228600" algn="ctr" defTabSz="935038" eaLnBrk="0" fontAlgn="base" hangingPunct="0">
              <a:spcBef>
                <a:spcPct val="0"/>
              </a:spcBef>
              <a:spcAft>
                <a:spcPct val="0"/>
              </a:spcAft>
              <a:defRPr>
                <a:solidFill>
                  <a:schemeClr val="tx1"/>
                </a:solidFill>
                <a:latin typeface="Arial" panose="020B0604020202020204" pitchFamily="34" charset="0"/>
              </a:defRPr>
            </a:lvl7pPr>
            <a:lvl8pPr marL="3429000" indent="-228600" algn="ctr" defTabSz="935038" eaLnBrk="0" fontAlgn="base" hangingPunct="0">
              <a:spcBef>
                <a:spcPct val="0"/>
              </a:spcBef>
              <a:spcAft>
                <a:spcPct val="0"/>
              </a:spcAft>
              <a:defRPr>
                <a:solidFill>
                  <a:schemeClr val="tx1"/>
                </a:solidFill>
                <a:latin typeface="Arial" panose="020B0604020202020204" pitchFamily="34" charset="0"/>
              </a:defRPr>
            </a:lvl8pPr>
            <a:lvl9pPr marL="3886200" indent="-228600" algn="ctr" defTabSz="935038" eaLnBrk="0" fontAlgn="base" hangingPunct="0">
              <a:spcBef>
                <a:spcPct val="0"/>
              </a:spcBef>
              <a:spcAft>
                <a:spcPct val="0"/>
              </a:spcAft>
              <a:defRPr>
                <a:solidFill>
                  <a:schemeClr val="tx1"/>
                </a:solidFill>
                <a:latin typeface="Arial" panose="020B0604020202020204" pitchFamily="34" charset="0"/>
              </a:defRPr>
            </a:lvl9pPr>
          </a:lstStyle>
          <a:p>
            <a:fld id="{66D126B8-E939-4DF0-AC07-5D9177554818}" type="slidenum">
              <a:rPr lang="en-US" altLang="en-US"/>
              <a:pPr/>
              <a:t>3</a:t>
            </a:fld>
            <a:endParaRPr lang="en-US" altLang="en-US"/>
          </a:p>
        </p:txBody>
      </p:sp>
      <p:sp>
        <p:nvSpPr>
          <p:cNvPr id="13315" name="Rectangle 2">
            <a:extLst>
              <a:ext uri="{FF2B5EF4-FFF2-40B4-BE49-F238E27FC236}">
                <a16:creationId xmlns:a16="http://schemas.microsoft.com/office/drawing/2014/main" id="{93AE38F5-DD01-4047-80C3-72533A6EC3A6}"/>
              </a:ext>
            </a:extLst>
          </p:cNvPr>
          <p:cNvSpPr>
            <a:spLocks noRot="1" noChangeArrowheads="1" noTextEdit="1"/>
          </p:cNvSpPr>
          <p:nvPr>
            <p:ph type="sldImg"/>
          </p:nvPr>
        </p:nvSpPr>
        <p:spPr>
          <a:ln/>
        </p:spPr>
      </p:sp>
      <p:sp>
        <p:nvSpPr>
          <p:cNvPr id="13316" name="Rectangle 3">
            <a:extLst>
              <a:ext uri="{FF2B5EF4-FFF2-40B4-BE49-F238E27FC236}">
                <a16:creationId xmlns:a16="http://schemas.microsoft.com/office/drawing/2014/main" id="{A72A978E-0578-4A42-A310-6D207FD1668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AIRNow provides a central, national system to receive, process, and distribute air quality data.  It uses the Air Quality Index (AQI) to ensure that the public always gets air quality and health messages in a consistent manner.</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AIRNow sends data to weather service providers, media outlets such as CNN, The Weather Channel, and USA Today, as well as providing the data to other web sites.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57F9FD79-80BB-4DB1-B770-EFC84392CC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2950" indent="-285750" defTabSz="935038">
              <a:defRPr>
                <a:solidFill>
                  <a:schemeClr val="tx1"/>
                </a:solidFill>
                <a:latin typeface="Arial" panose="020B0604020202020204" pitchFamily="34" charset="0"/>
              </a:defRPr>
            </a:lvl2pPr>
            <a:lvl3pPr marL="1143000" indent="-228600" defTabSz="935038">
              <a:defRPr>
                <a:solidFill>
                  <a:schemeClr val="tx1"/>
                </a:solidFill>
                <a:latin typeface="Arial" panose="020B0604020202020204" pitchFamily="34" charset="0"/>
              </a:defRPr>
            </a:lvl3pPr>
            <a:lvl4pPr marL="1600200" indent="-228600" defTabSz="935038">
              <a:defRPr>
                <a:solidFill>
                  <a:schemeClr val="tx1"/>
                </a:solidFill>
                <a:latin typeface="Arial" panose="020B0604020202020204" pitchFamily="34" charset="0"/>
              </a:defRPr>
            </a:lvl4pPr>
            <a:lvl5pPr marL="2057400" indent="-228600" defTabSz="935038">
              <a:defRPr>
                <a:solidFill>
                  <a:schemeClr val="tx1"/>
                </a:solidFill>
                <a:latin typeface="Arial" panose="020B0604020202020204" pitchFamily="34" charset="0"/>
              </a:defRPr>
            </a:lvl5pPr>
            <a:lvl6pPr marL="2514600" indent="-228600" algn="ctr" defTabSz="935038" eaLnBrk="0" fontAlgn="base" hangingPunct="0">
              <a:spcBef>
                <a:spcPct val="0"/>
              </a:spcBef>
              <a:spcAft>
                <a:spcPct val="0"/>
              </a:spcAft>
              <a:defRPr>
                <a:solidFill>
                  <a:schemeClr val="tx1"/>
                </a:solidFill>
                <a:latin typeface="Arial" panose="020B0604020202020204" pitchFamily="34" charset="0"/>
              </a:defRPr>
            </a:lvl6pPr>
            <a:lvl7pPr marL="2971800" indent="-228600" algn="ctr" defTabSz="935038" eaLnBrk="0" fontAlgn="base" hangingPunct="0">
              <a:spcBef>
                <a:spcPct val="0"/>
              </a:spcBef>
              <a:spcAft>
                <a:spcPct val="0"/>
              </a:spcAft>
              <a:defRPr>
                <a:solidFill>
                  <a:schemeClr val="tx1"/>
                </a:solidFill>
                <a:latin typeface="Arial" panose="020B0604020202020204" pitchFamily="34" charset="0"/>
              </a:defRPr>
            </a:lvl7pPr>
            <a:lvl8pPr marL="3429000" indent="-228600" algn="ctr" defTabSz="935038" eaLnBrk="0" fontAlgn="base" hangingPunct="0">
              <a:spcBef>
                <a:spcPct val="0"/>
              </a:spcBef>
              <a:spcAft>
                <a:spcPct val="0"/>
              </a:spcAft>
              <a:defRPr>
                <a:solidFill>
                  <a:schemeClr val="tx1"/>
                </a:solidFill>
                <a:latin typeface="Arial" panose="020B0604020202020204" pitchFamily="34" charset="0"/>
              </a:defRPr>
            </a:lvl8pPr>
            <a:lvl9pPr marL="3886200" indent="-228600" algn="ctr" defTabSz="935038" eaLnBrk="0" fontAlgn="base" hangingPunct="0">
              <a:spcBef>
                <a:spcPct val="0"/>
              </a:spcBef>
              <a:spcAft>
                <a:spcPct val="0"/>
              </a:spcAft>
              <a:defRPr>
                <a:solidFill>
                  <a:schemeClr val="tx1"/>
                </a:solidFill>
                <a:latin typeface="Arial" panose="020B0604020202020204" pitchFamily="34" charset="0"/>
              </a:defRPr>
            </a:lvl9pPr>
          </a:lstStyle>
          <a:p>
            <a:fld id="{0461DC4E-4BF7-44BE-A395-F8BA61F31314}" type="slidenum">
              <a:rPr lang="en-US" altLang="en-US"/>
              <a:pPr/>
              <a:t>4</a:t>
            </a:fld>
            <a:endParaRPr lang="en-US" altLang="en-US"/>
          </a:p>
        </p:txBody>
      </p:sp>
      <p:sp>
        <p:nvSpPr>
          <p:cNvPr id="14339" name="Rectangle 2">
            <a:extLst>
              <a:ext uri="{FF2B5EF4-FFF2-40B4-BE49-F238E27FC236}">
                <a16:creationId xmlns:a16="http://schemas.microsoft.com/office/drawing/2014/main" id="{E469AE90-3FB0-4FC3-99B4-133636896B7D}"/>
              </a:ext>
            </a:extLst>
          </p:cNvPr>
          <p:cNvSpPr>
            <a:spLocks noRot="1" noChangeArrowheads="1" noTextEdit="1"/>
          </p:cNvSpPr>
          <p:nvPr>
            <p:ph type="sldImg"/>
          </p:nvPr>
        </p:nvSpPr>
        <p:spPr>
          <a:xfrm>
            <a:off x="1190625" y="701675"/>
            <a:ext cx="4649788" cy="3487738"/>
          </a:xfrm>
          <a:ln/>
        </p:spPr>
      </p:sp>
      <p:sp>
        <p:nvSpPr>
          <p:cNvPr id="14340" name="Rectangle 3">
            <a:extLst>
              <a:ext uri="{FF2B5EF4-FFF2-40B4-BE49-F238E27FC236}">
                <a16:creationId xmlns:a16="http://schemas.microsoft.com/office/drawing/2014/main" id="{961234F2-B37E-4821-B84C-95C33A6A5A27}"/>
              </a:ext>
            </a:extLst>
          </p:cNvPr>
          <p:cNvSpPr>
            <a:spLocks noGrp="1" noChangeArrowheads="1"/>
          </p:cNvSpPr>
          <p:nvPr>
            <p:ph type="body" idx="1"/>
          </p:nvPr>
        </p:nvSpPr>
        <p:spPr>
          <a:xfrm>
            <a:off x="938213" y="4425950"/>
            <a:ext cx="5149850"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AIRNow was an entirely voluntary program.  There are no regulations requiring submission of realtime data.</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The system began in the NorthEast US and spread across the nation by 2007.  The system has proven invaluable for air quality information, as shown by this graphic of air quality during the Alaska wildfire event.</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AIRNow is also being recognized internationally as other nations look to the program as a model.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75F539FB-2EDE-4876-BA57-E39080C9E45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2950" indent="-285750" defTabSz="935038">
              <a:defRPr>
                <a:solidFill>
                  <a:schemeClr val="tx1"/>
                </a:solidFill>
                <a:latin typeface="Arial" panose="020B0604020202020204" pitchFamily="34" charset="0"/>
              </a:defRPr>
            </a:lvl2pPr>
            <a:lvl3pPr marL="1143000" indent="-228600" defTabSz="935038">
              <a:defRPr>
                <a:solidFill>
                  <a:schemeClr val="tx1"/>
                </a:solidFill>
                <a:latin typeface="Arial" panose="020B0604020202020204" pitchFamily="34" charset="0"/>
              </a:defRPr>
            </a:lvl3pPr>
            <a:lvl4pPr marL="1600200" indent="-228600" defTabSz="935038">
              <a:defRPr>
                <a:solidFill>
                  <a:schemeClr val="tx1"/>
                </a:solidFill>
                <a:latin typeface="Arial" panose="020B0604020202020204" pitchFamily="34" charset="0"/>
              </a:defRPr>
            </a:lvl4pPr>
            <a:lvl5pPr marL="2057400" indent="-228600" defTabSz="935038">
              <a:defRPr>
                <a:solidFill>
                  <a:schemeClr val="tx1"/>
                </a:solidFill>
                <a:latin typeface="Arial" panose="020B0604020202020204" pitchFamily="34" charset="0"/>
              </a:defRPr>
            </a:lvl5pPr>
            <a:lvl6pPr marL="2514600" indent="-228600" algn="ctr" defTabSz="935038" eaLnBrk="0" fontAlgn="base" hangingPunct="0">
              <a:spcBef>
                <a:spcPct val="0"/>
              </a:spcBef>
              <a:spcAft>
                <a:spcPct val="0"/>
              </a:spcAft>
              <a:defRPr>
                <a:solidFill>
                  <a:schemeClr val="tx1"/>
                </a:solidFill>
                <a:latin typeface="Arial" panose="020B0604020202020204" pitchFamily="34" charset="0"/>
              </a:defRPr>
            </a:lvl6pPr>
            <a:lvl7pPr marL="2971800" indent="-228600" algn="ctr" defTabSz="935038" eaLnBrk="0" fontAlgn="base" hangingPunct="0">
              <a:spcBef>
                <a:spcPct val="0"/>
              </a:spcBef>
              <a:spcAft>
                <a:spcPct val="0"/>
              </a:spcAft>
              <a:defRPr>
                <a:solidFill>
                  <a:schemeClr val="tx1"/>
                </a:solidFill>
                <a:latin typeface="Arial" panose="020B0604020202020204" pitchFamily="34" charset="0"/>
              </a:defRPr>
            </a:lvl7pPr>
            <a:lvl8pPr marL="3429000" indent="-228600" algn="ctr" defTabSz="935038" eaLnBrk="0" fontAlgn="base" hangingPunct="0">
              <a:spcBef>
                <a:spcPct val="0"/>
              </a:spcBef>
              <a:spcAft>
                <a:spcPct val="0"/>
              </a:spcAft>
              <a:defRPr>
                <a:solidFill>
                  <a:schemeClr val="tx1"/>
                </a:solidFill>
                <a:latin typeface="Arial" panose="020B0604020202020204" pitchFamily="34" charset="0"/>
              </a:defRPr>
            </a:lvl8pPr>
            <a:lvl9pPr marL="3886200" indent="-228600" algn="ctr" defTabSz="935038" eaLnBrk="0" fontAlgn="base" hangingPunct="0">
              <a:spcBef>
                <a:spcPct val="0"/>
              </a:spcBef>
              <a:spcAft>
                <a:spcPct val="0"/>
              </a:spcAft>
              <a:defRPr>
                <a:solidFill>
                  <a:schemeClr val="tx1"/>
                </a:solidFill>
                <a:latin typeface="Arial" panose="020B0604020202020204" pitchFamily="34" charset="0"/>
              </a:defRPr>
            </a:lvl9pPr>
          </a:lstStyle>
          <a:p>
            <a:fld id="{DB42B135-3055-4A4A-9D95-C5E9A9B25571}" type="slidenum">
              <a:rPr lang="en-US" altLang="en-US"/>
              <a:pPr/>
              <a:t>5</a:t>
            </a:fld>
            <a:endParaRPr lang="en-US" altLang="en-US"/>
          </a:p>
        </p:txBody>
      </p:sp>
      <p:sp>
        <p:nvSpPr>
          <p:cNvPr id="15363" name="Rectangle 2">
            <a:extLst>
              <a:ext uri="{FF2B5EF4-FFF2-40B4-BE49-F238E27FC236}">
                <a16:creationId xmlns:a16="http://schemas.microsoft.com/office/drawing/2014/main" id="{66C75EF2-820A-4AB0-BBF7-66A0F84CFD69}"/>
              </a:ext>
            </a:extLst>
          </p:cNvPr>
          <p:cNvSpPr>
            <a:spLocks noRot="1" noChangeArrowheads="1" noTextEdit="1"/>
          </p:cNvSpPr>
          <p:nvPr>
            <p:ph type="sldImg"/>
          </p:nvPr>
        </p:nvSpPr>
        <p:spPr>
          <a:xfrm>
            <a:off x="1192213" y="701675"/>
            <a:ext cx="4649787" cy="3487738"/>
          </a:xfrm>
          <a:ln/>
        </p:spPr>
      </p:sp>
      <p:sp>
        <p:nvSpPr>
          <p:cNvPr id="15364" name="Rectangle 3">
            <a:extLst>
              <a:ext uri="{FF2B5EF4-FFF2-40B4-BE49-F238E27FC236}">
                <a16:creationId xmlns:a16="http://schemas.microsoft.com/office/drawing/2014/main" id="{18575B23-D8D1-40CA-8499-89CE971CF251}"/>
              </a:ext>
            </a:extLst>
          </p:cNvPr>
          <p:cNvSpPr>
            <a:spLocks noGrp="1" noChangeArrowheads="1"/>
          </p:cNvSpPr>
          <p:nvPr>
            <p:ph type="body" idx="1"/>
          </p:nvPr>
        </p:nvSpPr>
        <p:spPr>
          <a:xfrm>
            <a:off x="938213" y="4422775"/>
            <a:ext cx="5149850"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AIRNow produces many realtime data products, but also features news stories and seasonal comparisons, to help the public understand how air quality is affected by special events and how one season might compare historically.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05C031A6-A455-41DB-B912-29444A78AAB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2950" indent="-285750" defTabSz="935038">
              <a:defRPr>
                <a:solidFill>
                  <a:schemeClr val="tx1"/>
                </a:solidFill>
                <a:latin typeface="Arial" panose="020B0604020202020204" pitchFamily="34" charset="0"/>
              </a:defRPr>
            </a:lvl2pPr>
            <a:lvl3pPr marL="1143000" indent="-228600" defTabSz="935038">
              <a:defRPr>
                <a:solidFill>
                  <a:schemeClr val="tx1"/>
                </a:solidFill>
                <a:latin typeface="Arial" panose="020B0604020202020204" pitchFamily="34" charset="0"/>
              </a:defRPr>
            </a:lvl3pPr>
            <a:lvl4pPr marL="1600200" indent="-228600" defTabSz="935038">
              <a:defRPr>
                <a:solidFill>
                  <a:schemeClr val="tx1"/>
                </a:solidFill>
                <a:latin typeface="Arial" panose="020B0604020202020204" pitchFamily="34" charset="0"/>
              </a:defRPr>
            </a:lvl4pPr>
            <a:lvl5pPr marL="2057400" indent="-228600" defTabSz="935038">
              <a:defRPr>
                <a:solidFill>
                  <a:schemeClr val="tx1"/>
                </a:solidFill>
                <a:latin typeface="Arial" panose="020B0604020202020204" pitchFamily="34" charset="0"/>
              </a:defRPr>
            </a:lvl5pPr>
            <a:lvl6pPr marL="2514600" indent="-228600" algn="ctr" defTabSz="935038" eaLnBrk="0" fontAlgn="base" hangingPunct="0">
              <a:spcBef>
                <a:spcPct val="0"/>
              </a:spcBef>
              <a:spcAft>
                <a:spcPct val="0"/>
              </a:spcAft>
              <a:defRPr>
                <a:solidFill>
                  <a:schemeClr val="tx1"/>
                </a:solidFill>
                <a:latin typeface="Arial" panose="020B0604020202020204" pitchFamily="34" charset="0"/>
              </a:defRPr>
            </a:lvl6pPr>
            <a:lvl7pPr marL="2971800" indent="-228600" algn="ctr" defTabSz="935038" eaLnBrk="0" fontAlgn="base" hangingPunct="0">
              <a:spcBef>
                <a:spcPct val="0"/>
              </a:spcBef>
              <a:spcAft>
                <a:spcPct val="0"/>
              </a:spcAft>
              <a:defRPr>
                <a:solidFill>
                  <a:schemeClr val="tx1"/>
                </a:solidFill>
                <a:latin typeface="Arial" panose="020B0604020202020204" pitchFamily="34" charset="0"/>
              </a:defRPr>
            </a:lvl7pPr>
            <a:lvl8pPr marL="3429000" indent="-228600" algn="ctr" defTabSz="935038" eaLnBrk="0" fontAlgn="base" hangingPunct="0">
              <a:spcBef>
                <a:spcPct val="0"/>
              </a:spcBef>
              <a:spcAft>
                <a:spcPct val="0"/>
              </a:spcAft>
              <a:defRPr>
                <a:solidFill>
                  <a:schemeClr val="tx1"/>
                </a:solidFill>
                <a:latin typeface="Arial" panose="020B0604020202020204" pitchFamily="34" charset="0"/>
              </a:defRPr>
            </a:lvl8pPr>
            <a:lvl9pPr marL="3886200" indent="-228600" algn="ctr" defTabSz="935038" eaLnBrk="0" fontAlgn="base" hangingPunct="0">
              <a:spcBef>
                <a:spcPct val="0"/>
              </a:spcBef>
              <a:spcAft>
                <a:spcPct val="0"/>
              </a:spcAft>
              <a:defRPr>
                <a:solidFill>
                  <a:schemeClr val="tx1"/>
                </a:solidFill>
                <a:latin typeface="Arial" panose="020B0604020202020204" pitchFamily="34" charset="0"/>
              </a:defRPr>
            </a:lvl9pPr>
          </a:lstStyle>
          <a:p>
            <a:fld id="{B2BA02ED-31A0-405A-8230-AAEE680A0AAF}" type="slidenum">
              <a:rPr lang="en-US" altLang="en-US"/>
              <a:pPr/>
              <a:t>6</a:t>
            </a:fld>
            <a:endParaRPr lang="en-US" altLang="en-US"/>
          </a:p>
        </p:txBody>
      </p:sp>
      <p:sp>
        <p:nvSpPr>
          <p:cNvPr id="16387" name="Rectangle 2">
            <a:extLst>
              <a:ext uri="{FF2B5EF4-FFF2-40B4-BE49-F238E27FC236}">
                <a16:creationId xmlns:a16="http://schemas.microsoft.com/office/drawing/2014/main" id="{644BB3CE-33CB-4FAC-A5C5-1F2F32D54D4B}"/>
              </a:ext>
            </a:extLst>
          </p:cNvPr>
          <p:cNvSpPr>
            <a:spLocks noRot="1" noChangeArrowheads="1" noTextEdit="1"/>
          </p:cNvSpPr>
          <p:nvPr>
            <p:ph type="sldImg"/>
          </p:nvPr>
        </p:nvSpPr>
        <p:spPr>
          <a:ln/>
        </p:spPr>
      </p:sp>
      <p:sp>
        <p:nvSpPr>
          <p:cNvPr id="16388" name="Rectangle 3">
            <a:extLst>
              <a:ext uri="{FF2B5EF4-FFF2-40B4-BE49-F238E27FC236}">
                <a16:creationId xmlns:a16="http://schemas.microsoft.com/office/drawing/2014/main" id="{3078EC07-F37A-4C0E-9F69-C592373AC1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AIRNow’s data and forecasts are used in many different ways and are carried in all kinds of media.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3E9CD2A1-5370-4CCA-A4C2-B388C50D0F8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2950" indent="-285750" defTabSz="935038">
              <a:defRPr>
                <a:solidFill>
                  <a:schemeClr val="tx1"/>
                </a:solidFill>
                <a:latin typeface="Arial" panose="020B0604020202020204" pitchFamily="34" charset="0"/>
              </a:defRPr>
            </a:lvl2pPr>
            <a:lvl3pPr marL="1143000" indent="-228600" defTabSz="935038">
              <a:defRPr>
                <a:solidFill>
                  <a:schemeClr val="tx1"/>
                </a:solidFill>
                <a:latin typeface="Arial" panose="020B0604020202020204" pitchFamily="34" charset="0"/>
              </a:defRPr>
            </a:lvl3pPr>
            <a:lvl4pPr marL="1600200" indent="-228600" defTabSz="935038">
              <a:defRPr>
                <a:solidFill>
                  <a:schemeClr val="tx1"/>
                </a:solidFill>
                <a:latin typeface="Arial" panose="020B0604020202020204" pitchFamily="34" charset="0"/>
              </a:defRPr>
            </a:lvl4pPr>
            <a:lvl5pPr marL="2057400" indent="-228600" defTabSz="935038">
              <a:defRPr>
                <a:solidFill>
                  <a:schemeClr val="tx1"/>
                </a:solidFill>
                <a:latin typeface="Arial" panose="020B0604020202020204" pitchFamily="34" charset="0"/>
              </a:defRPr>
            </a:lvl5pPr>
            <a:lvl6pPr marL="2514600" indent="-228600" algn="ctr" defTabSz="935038" eaLnBrk="0" fontAlgn="base" hangingPunct="0">
              <a:spcBef>
                <a:spcPct val="0"/>
              </a:spcBef>
              <a:spcAft>
                <a:spcPct val="0"/>
              </a:spcAft>
              <a:defRPr>
                <a:solidFill>
                  <a:schemeClr val="tx1"/>
                </a:solidFill>
                <a:latin typeface="Arial" panose="020B0604020202020204" pitchFamily="34" charset="0"/>
              </a:defRPr>
            </a:lvl6pPr>
            <a:lvl7pPr marL="2971800" indent="-228600" algn="ctr" defTabSz="935038" eaLnBrk="0" fontAlgn="base" hangingPunct="0">
              <a:spcBef>
                <a:spcPct val="0"/>
              </a:spcBef>
              <a:spcAft>
                <a:spcPct val="0"/>
              </a:spcAft>
              <a:defRPr>
                <a:solidFill>
                  <a:schemeClr val="tx1"/>
                </a:solidFill>
                <a:latin typeface="Arial" panose="020B0604020202020204" pitchFamily="34" charset="0"/>
              </a:defRPr>
            </a:lvl7pPr>
            <a:lvl8pPr marL="3429000" indent="-228600" algn="ctr" defTabSz="935038" eaLnBrk="0" fontAlgn="base" hangingPunct="0">
              <a:spcBef>
                <a:spcPct val="0"/>
              </a:spcBef>
              <a:spcAft>
                <a:spcPct val="0"/>
              </a:spcAft>
              <a:defRPr>
                <a:solidFill>
                  <a:schemeClr val="tx1"/>
                </a:solidFill>
                <a:latin typeface="Arial" panose="020B0604020202020204" pitchFamily="34" charset="0"/>
              </a:defRPr>
            </a:lvl8pPr>
            <a:lvl9pPr marL="3886200" indent="-228600" algn="ctr" defTabSz="935038" eaLnBrk="0" fontAlgn="base" hangingPunct="0">
              <a:spcBef>
                <a:spcPct val="0"/>
              </a:spcBef>
              <a:spcAft>
                <a:spcPct val="0"/>
              </a:spcAft>
              <a:defRPr>
                <a:solidFill>
                  <a:schemeClr val="tx1"/>
                </a:solidFill>
                <a:latin typeface="Arial" panose="020B0604020202020204" pitchFamily="34" charset="0"/>
              </a:defRPr>
            </a:lvl9pPr>
          </a:lstStyle>
          <a:p>
            <a:fld id="{9314371C-E2B4-4AC0-847A-742D63D1D0B8}" type="slidenum">
              <a:rPr lang="en-US" altLang="en-US"/>
              <a:pPr/>
              <a:t>7</a:t>
            </a:fld>
            <a:endParaRPr lang="en-US" altLang="en-US"/>
          </a:p>
        </p:txBody>
      </p:sp>
      <p:sp>
        <p:nvSpPr>
          <p:cNvPr id="17411" name="Rectangle 2">
            <a:extLst>
              <a:ext uri="{FF2B5EF4-FFF2-40B4-BE49-F238E27FC236}">
                <a16:creationId xmlns:a16="http://schemas.microsoft.com/office/drawing/2014/main" id="{FBC5A702-90FD-4683-8431-31247EBB33F9}"/>
              </a:ext>
            </a:extLst>
          </p:cNvPr>
          <p:cNvSpPr>
            <a:spLocks noRot="1" noChangeArrowheads="1" noTextEdit="1"/>
          </p:cNvSpPr>
          <p:nvPr>
            <p:ph type="sldImg"/>
          </p:nvPr>
        </p:nvSpPr>
        <p:spPr>
          <a:ln/>
        </p:spPr>
      </p:sp>
      <p:sp>
        <p:nvSpPr>
          <p:cNvPr id="17412" name="Rectangle 3">
            <a:extLst>
              <a:ext uri="{FF2B5EF4-FFF2-40B4-BE49-F238E27FC236}">
                <a16:creationId xmlns:a16="http://schemas.microsoft.com/office/drawing/2014/main" id="{EDC16413-EE91-4ED8-9383-82DC0C346F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slide is an example e-mail from the EnviroFlash system.  EnviroFlash allows the user to subscribe to receive an e-mail when the AQI is expected to be at a user-determined level of concern.  So, you can sign up for Code Orange if you have asthma, for example.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D23651D7-82BE-44F4-B940-161C1E7BE4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2950" indent="-285750" defTabSz="935038">
              <a:defRPr>
                <a:solidFill>
                  <a:schemeClr val="tx1"/>
                </a:solidFill>
                <a:latin typeface="Arial" panose="020B0604020202020204" pitchFamily="34" charset="0"/>
              </a:defRPr>
            </a:lvl2pPr>
            <a:lvl3pPr marL="1143000" indent="-228600" defTabSz="935038">
              <a:defRPr>
                <a:solidFill>
                  <a:schemeClr val="tx1"/>
                </a:solidFill>
                <a:latin typeface="Arial" panose="020B0604020202020204" pitchFamily="34" charset="0"/>
              </a:defRPr>
            </a:lvl3pPr>
            <a:lvl4pPr marL="1600200" indent="-228600" defTabSz="935038">
              <a:defRPr>
                <a:solidFill>
                  <a:schemeClr val="tx1"/>
                </a:solidFill>
                <a:latin typeface="Arial" panose="020B0604020202020204" pitchFamily="34" charset="0"/>
              </a:defRPr>
            </a:lvl4pPr>
            <a:lvl5pPr marL="2057400" indent="-228600" defTabSz="935038">
              <a:defRPr>
                <a:solidFill>
                  <a:schemeClr val="tx1"/>
                </a:solidFill>
                <a:latin typeface="Arial" panose="020B0604020202020204" pitchFamily="34" charset="0"/>
              </a:defRPr>
            </a:lvl5pPr>
            <a:lvl6pPr marL="2514600" indent="-228600" algn="ctr" defTabSz="935038" eaLnBrk="0" fontAlgn="base" hangingPunct="0">
              <a:spcBef>
                <a:spcPct val="0"/>
              </a:spcBef>
              <a:spcAft>
                <a:spcPct val="0"/>
              </a:spcAft>
              <a:defRPr>
                <a:solidFill>
                  <a:schemeClr val="tx1"/>
                </a:solidFill>
                <a:latin typeface="Arial" panose="020B0604020202020204" pitchFamily="34" charset="0"/>
              </a:defRPr>
            </a:lvl6pPr>
            <a:lvl7pPr marL="2971800" indent="-228600" algn="ctr" defTabSz="935038" eaLnBrk="0" fontAlgn="base" hangingPunct="0">
              <a:spcBef>
                <a:spcPct val="0"/>
              </a:spcBef>
              <a:spcAft>
                <a:spcPct val="0"/>
              </a:spcAft>
              <a:defRPr>
                <a:solidFill>
                  <a:schemeClr val="tx1"/>
                </a:solidFill>
                <a:latin typeface="Arial" panose="020B0604020202020204" pitchFamily="34" charset="0"/>
              </a:defRPr>
            </a:lvl7pPr>
            <a:lvl8pPr marL="3429000" indent="-228600" algn="ctr" defTabSz="935038" eaLnBrk="0" fontAlgn="base" hangingPunct="0">
              <a:spcBef>
                <a:spcPct val="0"/>
              </a:spcBef>
              <a:spcAft>
                <a:spcPct val="0"/>
              </a:spcAft>
              <a:defRPr>
                <a:solidFill>
                  <a:schemeClr val="tx1"/>
                </a:solidFill>
                <a:latin typeface="Arial" panose="020B0604020202020204" pitchFamily="34" charset="0"/>
              </a:defRPr>
            </a:lvl8pPr>
            <a:lvl9pPr marL="3886200" indent="-228600" algn="ctr" defTabSz="935038" eaLnBrk="0" fontAlgn="base" hangingPunct="0">
              <a:spcBef>
                <a:spcPct val="0"/>
              </a:spcBef>
              <a:spcAft>
                <a:spcPct val="0"/>
              </a:spcAft>
              <a:defRPr>
                <a:solidFill>
                  <a:schemeClr val="tx1"/>
                </a:solidFill>
                <a:latin typeface="Arial" panose="020B0604020202020204" pitchFamily="34" charset="0"/>
              </a:defRPr>
            </a:lvl9pPr>
          </a:lstStyle>
          <a:p>
            <a:fld id="{C0F90FCA-A9E1-4155-B2F6-7B55C65577E6}" type="slidenum">
              <a:rPr lang="en-US" altLang="en-US"/>
              <a:pPr/>
              <a:t>8</a:t>
            </a:fld>
            <a:endParaRPr lang="en-US" altLang="en-US"/>
          </a:p>
        </p:txBody>
      </p:sp>
      <p:sp>
        <p:nvSpPr>
          <p:cNvPr id="18435" name="Rectangle 2">
            <a:extLst>
              <a:ext uri="{FF2B5EF4-FFF2-40B4-BE49-F238E27FC236}">
                <a16:creationId xmlns:a16="http://schemas.microsoft.com/office/drawing/2014/main" id="{15D001EF-E442-4C1B-B95A-3A82E4363546}"/>
              </a:ext>
            </a:extLst>
          </p:cNvPr>
          <p:cNvSpPr>
            <a:spLocks noRot="1" noChangeArrowheads="1" noTextEdit="1"/>
          </p:cNvSpPr>
          <p:nvPr>
            <p:ph type="sldImg"/>
          </p:nvPr>
        </p:nvSpPr>
        <p:spPr>
          <a:xfrm>
            <a:off x="1190625" y="701675"/>
            <a:ext cx="4649788" cy="3487738"/>
          </a:xfrm>
          <a:ln/>
        </p:spPr>
      </p:sp>
      <p:sp>
        <p:nvSpPr>
          <p:cNvPr id="18436" name="Rectangle 3">
            <a:extLst>
              <a:ext uri="{FF2B5EF4-FFF2-40B4-BE49-F238E27FC236}">
                <a16:creationId xmlns:a16="http://schemas.microsoft.com/office/drawing/2014/main" id="{1D94D79D-78E6-47FB-AE9F-D732F3FEF74B}"/>
              </a:ext>
            </a:extLst>
          </p:cNvPr>
          <p:cNvSpPr>
            <a:spLocks noGrp="1" noChangeArrowheads="1"/>
          </p:cNvSpPr>
          <p:nvPr>
            <p:ph type="body" idx="1"/>
          </p:nvPr>
        </p:nvSpPr>
        <p:spPr>
          <a:xfrm>
            <a:off x="936625" y="4424363"/>
            <a:ext cx="5153025" cy="41862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AIRNow, being voluntary, required an active community.  That community was fostered by much interaction.  The result was a leveraging of resources that allowed the community to accomplish great things at the national level.  AIRNow was even featured in a management text called “Spiral Up”, which featured government programs that achieved great success by relatively unconventional means.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B593C835-1A7C-45D3-BC04-CB9E4B99B9D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2A7E599-CDAC-4585-8ADD-4958AA56FE9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E2AD285-2581-404E-8D97-06805E5BE81E}"/>
              </a:ext>
            </a:extLst>
          </p:cNvPr>
          <p:cNvSpPr>
            <a:spLocks noGrp="1" noChangeArrowheads="1"/>
          </p:cNvSpPr>
          <p:nvPr>
            <p:ph type="sldNum" sz="quarter" idx="12"/>
          </p:nvPr>
        </p:nvSpPr>
        <p:spPr>
          <a:ln/>
        </p:spPr>
        <p:txBody>
          <a:bodyPr/>
          <a:lstStyle>
            <a:lvl1pPr>
              <a:defRPr/>
            </a:lvl1pPr>
          </a:lstStyle>
          <a:p>
            <a:fld id="{F56DB98D-543C-4ADB-8749-036F2E7F61BB}" type="slidenum">
              <a:rPr lang="en-US" altLang="en-US"/>
              <a:pPr/>
              <a:t>‹#›</a:t>
            </a:fld>
            <a:endParaRPr lang="en-US" altLang="en-US"/>
          </a:p>
        </p:txBody>
      </p:sp>
    </p:spTree>
    <p:extLst>
      <p:ext uri="{BB962C8B-B14F-4D97-AF65-F5344CB8AC3E}">
        <p14:creationId xmlns:p14="http://schemas.microsoft.com/office/powerpoint/2010/main" val="267991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5429BB8-790E-4295-A210-B68EB596EC7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AD36BA0-C161-440F-9672-81095656FFF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6E0850F-6EA5-4C38-A517-4ED985C7C3B0}"/>
              </a:ext>
            </a:extLst>
          </p:cNvPr>
          <p:cNvSpPr>
            <a:spLocks noGrp="1" noChangeArrowheads="1"/>
          </p:cNvSpPr>
          <p:nvPr>
            <p:ph type="sldNum" sz="quarter" idx="12"/>
          </p:nvPr>
        </p:nvSpPr>
        <p:spPr>
          <a:ln/>
        </p:spPr>
        <p:txBody>
          <a:bodyPr/>
          <a:lstStyle>
            <a:lvl1pPr>
              <a:defRPr/>
            </a:lvl1pPr>
          </a:lstStyle>
          <a:p>
            <a:fld id="{CF3AAEFA-2BED-4C53-B475-CB8CCF73A39C}" type="slidenum">
              <a:rPr lang="en-US" altLang="en-US"/>
              <a:pPr/>
              <a:t>‹#›</a:t>
            </a:fld>
            <a:endParaRPr lang="en-US" altLang="en-US"/>
          </a:p>
        </p:txBody>
      </p:sp>
    </p:spTree>
    <p:extLst>
      <p:ext uri="{BB962C8B-B14F-4D97-AF65-F5344CB8AC3E}">
        <p14:creationId xmlns:p14="http://schemas.microsoft.com/office/powerpoint/2010/main" val="1778986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4091E77-BDA1-41DD-AD2A-5E889F9A31D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79446A3-00BC-4396-AAB9-28FDB488058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C565116-469F-4DE8-932E-EF8C59D6AC66}"/>
              </a:ext>
            </a:extLst>
          </p:cNvPr>
          <p:cNvSpPr>
            <a:spLocks noGrp="1" noChangeArrowheads="1"/>
          </p:cNvSpPr>
          <p:nvPr>
            <p:ph type="sldNum" sz="quarter" idx="12"/>
          </p:nvPr>
        </p:nvSpPr>
        <p:spPr>
          <a:ln/>
        </p:spPr>
        <p:txBody>
          <a:bodyPr/>
          <a:lstStyle>
            <a:lvl1pPr>
              <a:defRPr/>
            </a:lvl1pPr>
          </a:lstStyle>
          <a:p>
            <a:fld id="{3041D94A-42FC-4931-B1F3-030E49C58A11}" type="slidenum">
              <a:rPr lang="en-US" altLang="en-US"/>
              <a:pPr/>
              <a:t>‹#›</a:t>
            </a:fld>
            <a:endParaRPr lang="en-US" altLang="en-US"/>
          </a:p>
        </p:txBody>
      </p:sp>
    </p:spTree>
    <p:extLst>
      <p:ext uri="{BB962C8B-B14F-4D97-AF65-F5344CB8AC3E}">
        <p14:creationId xmlns:p14="http://schemas.microsoft.com/office/powerpoint/2010/main" val="2438411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230C7A80-16BF-468F-B9FA-C4977EA8BA96}"/>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5">
            <a:extLst>
              <a:ext uri="{FF2B5EF4-FFF2-40B4-BE49-F238E27FC236}">
                <a16:creationId xmlns:a16="http://schemas.microsoft.com/office/drawing/2014/main" id="{781E9414-F013-4763-B35B-40E952B8777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EA56B82D-A3D9-4053-BA75-04A41F8C3F04}"/>
              </a:ext>
            </a:extLst>
          </p:cNvPr>
          <p:cNvSpPr>
            <a:spLocks noGrp="1" noChangeArrowheads="1"/>
          </p:cNvSpPr>
          <p:nvPr>
            <p:ph type="sldNum" sz="quarter" idx="12"/>
          </p:nvPr>
        </p:nvSpPr>
        <p:spPr>
          <a:ln/>
        </p:spPr>
        <p:txBody>
          <a:bodyPr/>
          <a:lstStyle>
            <a:lvl1pPr>
              <a:defRPr/>
            </a:lvl1pPr>
          </a:lstStyle>
          <a:p>
            <a:fld id="{5F06B00B-86EC-4BAA-BAAA-47BD0AE92ED6}" type="slidenum">
              <a:rPr lang="en-US" altLang="en-US"/>
              <a:pPr/>
              <a:t>‹#›</a:t>
            </a:fld>
            <a:endParaRPr lang="en-US" altLang="en-US"/>
          </a:p>
        </p:txBody>
      </p:sp>
    </p:spTree>
    <p:extLst>
      <p:ext uri="{BB962C8B-B14F-4D97-AF65-F5344CB8AC3E}">
        <p14:creationId xmlns:p14="http://schemas.microsoft.com/office/powerpoint/2010/main" val="848115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DFEA507-74AD-424D-B084-2C0163D104F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FF28475-D446-4D34-8A40-F6416818A14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D3D29DD-1E11-4C13-9F3B-820037146171}"/>
              </a:ext>
            </a:extLst>
          </p:cNvPr>
          <p:cNvSpPr>
            <a:spLocks noGrp="1" noChangeArrowheads="1"/>
          </p:cNvSpPr>
          <p:nvPr>
            <p:ph type="sldNum" sz="quarter" idx="12"/>
          </p:nvPr>
        </p:nvSpPr>
        <p:spPr>
          <a:ln/>
        </p:spPr>
        <p:txBody>
          <a:bodyPr/>
          <a:lstStyle>
            <a:lvl1pPr>
              <a:defRPr/>
            </a:lvl1pPr>
          </a:lstStyle>
          <a:p>
            <a:fld id="{43D4726F-F042-4D82-8B00-E7F18BE3D034}" type="slidenum">
              <a:rPr lang="en-US" altLang="en-US"/>
              <a:pPr/>
              <a:t>‹#›</a:t>
            </a:fld>
            <a:endParaRPr lang="en-US" altLang="en-US"/>
          </a:p>
        </p:txBody>
      </p:sp>
    </p:spTree>
    <p:extLst>
      <p:ext uri="{BB962C8B-B14F-4D97-AF65-F5344CB8AC3E}">
        <p14:creationId xmlns:p14="http://schemas.microsoft.com/office/powerpoint/2010/main" val="2545523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A5D85CDB-4656-406B-A90F-03854610A9A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4486F77-B136-4EBA-95B4-B2C400C3BE7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9A2C3E2-4CEC-4F39-B51C-8DE1BEE2C285}"/>
              </a:ext>
            </a:extLst>
          </p:cNvPr>
          <p:cNvSpPr>
            <a:spLocks noGrp="1" noChangeArrowheads="1"/>
          </p:cNvSpPr>
          <p:nvPr>
            <p:ph type="sldNum" sz="quarter" idx="12"/>
          </p:nvPr>
        </p:nvSpPr>
        <p:spPr>
          <a:ln/>
        </p:spPr>
        <p:txBody>
          <a:bodyPr/>
          <a:lstStyle>
            <a:lvl1pPr>
              <a:defRPr/>
            </a:lvl1pPr>
          </a:lstStyle>
          <a:p>
            <a:fld id="{794BED4B-2DE3-4E70-B4B0-34ECCE6C9E2D}" type="slidenum">
              <a:rPr lang="en-US" altLang="en-US"/>
              <a:pPr/>
              <a:t>‹#›</a:t>
            </a:fld>
            <a:endParaRPr lang="en-US" altLang="en-US"/>
          </a:p>
        </p:txBody>
      </p:sp>
    </p:spTree>
    <p:extLst>
      <p:ext uri="{BB962C8B-B14F-4D97-AF65-F5344CB8AC3E}">
        <p14:creationId xmlns:p14="http://schemas.microsoft.com/office/powerpoint/2010/main" val="1795054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6E7746A-3A72-42CB-A707-8628491CD91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D690701-5B91-40D3-894C-D53DDD577AE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F69A2517-5675-4028-A928-B03083C16288}"/>
              </a:ext>
            </a:extLst>
          </p:cNvPr>
          <p:cNvSpPr>
            <a:spLocks noGrp="1" noChangeArrowheads="1"/>
          </p:cNvSpPr>
          <p:nvPr>
            <p:ph type="sldNum" sz="quarter" idx="12"/>
          </p:nvPr>
        </p:nvSpPr>
        <p:spPr>
          <a:ln/>
        </p:spPr>
        <p:txBody>
          <a:bodyPr/>
          <a:lstStyle>
            <a:lvl1pPr>
              <a:defRPr/>
            </a:lvl1pPr>
          </a:lstStyle>
          <a:p>
            <a:fld id="{A397F3A2-BCF7-4AA9-AB38-64F4B2415590}" type="slidenum">
              <a:rPr lang="en-US" altLang="en-US"/>
              <a:pPr/>
              <a:t>‹#›</a:t>
            </a:fld>
            <a:endParaRPr lang="en-US" altLang="en-US"/>
          </a:p>
        </p:txBody>
      </p:sp>
    </p:spTree>
    <p:extLst>
      <p:ext uri="{BB962C8B-B14F-4D97-AF65-F5344CB8AC3E}">
        <p14:creationId xmlns:p14="http://schemas.microsoft.com/office/powerpoint/2010/main" val="2103226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7838A0D-BC1E-4F70-A94A-B91CA62C4E54}"/>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B9DDF5D0-C65A-4137-86D5-4F1D443B7CB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E7EAEC05-EDFC-4021-BCC6-A38EEA603AB8}"/>
              </a:ext>
            </a:extLst>
          </p:cNvPr>
          <p:cNvSpPr>
            <a:spLocks noGrp="1" noChangeArrowheads="1"/>
          </p:cNvSpPr>
          <p:nvPr>
            <p:ph type="sldNum" sz="quarter" idx="12"/>
          </p:nvPr>
        </p:nvSpPr>
        <p:spPr>
          <a:ln/>
        </p:spPr>
        <p:txBody>
          <a:bodyPr/>
          <a:lstStyle>
            <a:lvl1pPr>
              <a:defRPr/>
            </a:lvl1pPr>
          </a:lstStyle>
          <a:p>
            <a:fld id="{1C8C64A8-5EB3-4586-9D39-3D78CD7A28C3}" type="slidenum">
              <a:rPr lang="en-US" altLang="en-US"/>
              <a:pPr/>
              <a:t>‹#›</a:t>
            </a:fld>
            <a:endParaRPr lang="en-US" altLang="en-US"/>
          </a:p>
        </p:txBody>
      </p:sp>
    </p:spTree>
    <p:extLst>
      <p:ext uri="{BB962C8B-B14F-4D97-AF65-F5344CB8AC3E}">
        <p14:creationId xmlns:p14="http://schemas.microsoft.com/office/powerpoint/2010/main" val="1210889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DB2B79B-61F2-4975-B721-5970136B6F69}"/>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763D45F-6AC1-4B8C-948F-63822213C08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2226149B-521A-4D11-9898-6E750FD1B042}"/>
              </a:ext>
            </a:extLst>
          </p:cNvPr>
          <p:cNvSpPr>
            <a:spLocks noGrp="1" noChangeArrowheads="1"/>
          </p:cNvSpPr>
          <p:nvPr>
            <p:ph type="sldNum" sz="quarter" idx="12"/>
          </p:nvPr>
        </p:nvSpPr>
        <p:spPr>
          <a:ln/>
        </p:spPr>
        <p:txBody>
          <a:bodyPr/>
          <a:lstStyle>
            <a:lvl1pPr>
              <a:defRPr/>
            </a:lvl1pPr>
          </a:lstStyle>
          <a:p>
            <a:fld id="{AB36ECC6-FD45-4ECB-978C-985133B17E23}" type="slidenum">
              <a:rPr lang="en-US" altLang="en-US"/>
              <a:pPr/>
              <a:t>‹#›</a:t>
            </a:fld>
            <a:endParaRPr lang="en-US" altLang="en-US"/>
          </a:p>
        </p:txBody>
      </p:sp>
    </p:spTree>
    <p:extLst>
      <p:ext uri="{BB962C8B-B14F-4D97-AF65-F5344CB8AC3E}">
        <p14:creationId xmlns:p14="http://schemas.microsoft.com/office/powerpoint/2010/main" val="758066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4BFA8A6-44C4-4582-AD6D-4D522FF2F94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FEFEDFBE-FA2A-485D-A519-16921DD0CE7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2AB5383C-AD33-4F83-97A1-76DBBCC7BDD7}"/>
              </a:ext>
            </a:extLst>
          </p:cNvPr>
          <p:cNvSpPr>
            <a:spLocks noGrp="1" noChangeArrowheads="1"/>
          </p:cNvSpPr>
          <p:nvPr>
            <p:ph type="sldNum" sz="quarter" idx="12"/>
          </p:nvPr>
        </p:nvSpPr>
        <p:spPr>
          <a:ln/>
        </p:spPr>
        <p:txBody>
          <a:bodyPr/>
          <a:lstStyle>
            <a:lvl1pPr>
              <a:defRPr/>
            </a:lvl1pPr>
          </a:lstStyle>
          <a:p>
            <a:fld id="{6F8991CF-56B3-4E95-B248-E52669C46F51}" type="slidenum">
              <a:rPr lang="en-US" altLang="en-US"/>
              <a:pPr/>
              <a:t>‹#›</a:t>
            </a:fld>
            <a:endParaRPr lang="en-US" altLang="en-US"/>
          </a:p>
        </p:txBody>
      </p:sp>
    </p:spTree>
    <p:extLst>
      <p:ext uri="{BB962C8B-B14F-4D97-AF65-F5344CB8AC3E}">
        <p14:creationId xmlns:p14="http://schemas.microsoft.com/office/powerpoint/2010/main" val="279614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ECCDF20-F139-44A9-8E05-6868EEE6369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62296C2-7499-4098-B95A-268F8D55069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AEC3186-0DDE-446B-A804-E8570BDEBE17}"/>
              </a:ext>
            </a:extLst>
          </p:cNvPr>
          <p:cNvSpPr>
            <a:spLocks noGrp="1" noChangeArrowheads="1"/>
          </p:cNvSpPr>
          <p:nvPr>
            <p:ph type="sldNum" sz="quarter" idx="12"/>
          </p:nvPr>
        </p:nvSpPr>
        <p:spPr>
          <a:ln/>
        </p:spPr>
        <p:txBody>
          <a:bodyPr/>
          <a:lstStyle>
            <a:lvl1pPr>
              <a:defRPr/>
            </a:lvl1pPr>
          </a:lstStyle>
          <a:p>
            <a:fld id="{D3E26B44-024A-4EDC-9095-8B0496D0D056}" type="slidenum">
              <a:rPr lang="en-US" altLang="en-US"/>
              <a:pPr/>
              <a:t>‹#›</a:t>
            </a:fld>
            <a:endParaRPr lang="en-US" altLang="en-US"/>
          </a:p>
        </p:txBody>
      </p:sp>
    </p:spTree>
    <p:extLst>
      <p:ext uri="{BB962C8B-B14F-4D97-AF65-F5344CB8AC3E}">
        <p14:creationId xmlns:p14="http://schemas.microsoft.com/office/powerpoint/2010/main" val="3749531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2731F71-7AED-4E37-A3B1-04AE8781034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7798AAD-AEF3-4B87-9E63-785819DD181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C97D93A-8DBA-42D9-980B-D0232F83AAB3}"/>
              </a:ext>
            </a:extLst>
          </p:cNvPr>
          <p:cNvSpPr>
            <a:spLocks noGrp="1" noChangeArrowheads="1"/>
          </p:cNvSpPr>
          <p:nvPr>
            <p:ph type="sldNum" sz="quarter" idx="12"/>
          </p:nvPr>
        </p:nvSpPr>
        <p:spPr>
          <a:ln/>
        </p:spPr>
        <p:txBody>
          <a:bodyPr/>
          <a:lstStyle>
            <a:lvl1pPr>
              <a:defRPr/>
            </a:lvl1pPr>
          </a:lstStyle>
          <a:p>
            <a:fld id="{DC67E7BE-E518-454A-97A6-20121609AA91}" type="slidenum">
              <a:rPr lang="en-US" altLang="en-US"/>
              <a:pPr/>
              <a:t>‹#›</a:t>
            </a:fld>
            <a:endParaRPr lang="en-US" altLang="en-US"/>
          </a:p>
        </p:txBody>
      </p:sp>
    </p:spTree>
    <p:extLst>
      <p:ext uri="{BB962C8B-B14F-4D97-AF65-F5344CB8AC3E}">
        <p14:creationId xmlns:p14="http://schemas.microsoft.com/office/powerpoint/2010/main" val="402249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656E94F-01FB-4DFD-A3E1-22BD9FF08A4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CE10DC80-8D07-4149-9359-E5421409F5C7}"/>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8372" name="Rectangle 4">
            <a:extLst>
              <a:ext uri="{FF2B5EF4-FFF2-40B4-BE49-F238E27FC236}">
                <a16:creationId xmlns:a16="http://schemas.microsoft.com/office/drawing/2014/main" id="{3E95FA73-B082-4E24-86D6-A32376A02C48}"/>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atin typeface="Arial" charset="0"/>
              </a:defRPr>
            </a:lvl1pPr>
          </a:lstStyle>
          <a:p>
            <a:pPr>
              <a:defRPr/>
            </a:pPr>
            <a:endParaRPr lang="en-US"/>
          </a:p>
        </p:txBody>
      </p:sp>
      <p:sp>
        <p:nvSpPr>
          <p:cNvPr id="58373" name="Rectangle 5">
            <a:extLst>
              <a:ext uri="{FF2B5EF4-FFF2-40B4-BE49-F238E27FC236}">
                <a16:creationId xmlns:a16="http://schemas.microsoft.com/office/drawing/2014/main" id="{5850DE7B-5528-49E6-87AA-98E80969C00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58374" name="Rectangle 6">
            <a:extLst>
              <a:ext uri="{FF2B5EF4-FFF2-40B4-BE49-F238E27FC236}">
                <a16:creationId xmlns:a16="http://schemas.microsoft.com/office/drawing/2014/main" id="{6B10B834-630A-43EE-AE0F-5A715F506C8E}"/>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5633552F-A7D9-4D97-9C27-8FFF7EF4B228}" type="slidenum">
              <a:rPr lang="en-US" altLang="en-US"/>
              <a:pPr/>
              <a:t>‹#›</a:t>
            </a:fld>
            <a:endParaRPr lang="en-US" altLang="en-US"/>
          </a:p>
        </p:txBody>
      </p:sp>
      <p:sp>
        <p:nvSpPr>
          <p:cNvPr id="58380" name="Rectangle 12">
            <a:extLst>
              <a:ext uri="{FF2B5EF4-FFF2-40B4-BE49-F238E27FC236}">
                <a16:creationId xmlns:a16="http://schemas.microsoft.com/office/drawing/2014/main" id="{08893D4B-69CA-4B1E-99B2-D8B8BA514214}"/>
              </a:ext>
            </a:extLst>
          </p:cNvPr>
          <p:cNvSpPr>
            <a:spLocks noChangeArrowheads="1"/>
          </p:cNvSpPr>
          <p:nvPr/>
        </p:nvSpPr>
        <p:spPr bwMode="auto">
          <a:xfrm>
            <a:off x="0" y="0"/>
            <a:ext cx="9144000" cy="1104900"/>
          </a:xfrm>
          <a:prstGeom prst="rect">
            <a:avLst/>
          </a:prstGeom>
          <a:gradFill rotWithShape="1">
            <a:gsLst>
              <a:gs pos="0">
                <a:srgbClr val="52A25A">
                  <a:alpha val="64999"/>
                </a:srgbClr>
              </a:gs>
              <a:gs pos="100000">
                <a:srgbClr val="006E61">
                  <a:alpha val="53000"/>
                </a:srgbClr>
              </a:gs>
            </a:gsLst>
            <a:path path="shape">
              <a:fillToRect l="50000" t="50000" r="50000" b="50000"/>
            </a:path>
          </a:gradFill>
          <a:ln w="9525">
            <a:noFill/>
            <a:miter lim="800000"/>
            <a:headEnd/>
            <a:tailEnd/>
          </a:ln>
          <a:effectLst/>
        </p:spPr>
        <p:txBody>
          <a:bodyPr wrap="none" anchor="ctr"/>
          <a:lstStyle/>
          <a:p>
            <a:pPr>
              <a:defRPr/>
            </a:pPr>
            <a:endParaRPr lang="en-US">
              <a:latin typeface="Arial" charset="0"/>
            </a:endParaRPr>
          </a:p>
        </p:txBody>
      </p:sp>
      <p:sp>
        <p:nvSpPr>
          <p:cNvPr id="58381" name="Rectangle 13">
            <a:extLst>
              <a:ext uri="{FF2B5EF4-FFF2-40B4-BE49-F238E27FC236}">
                <a16:creationId xmlns:a16="http://schemas.microsoft.com/office/drawing/2014/main" id="{D3CDD965-FFF9-44AB-B078-2D48831D98EE}"/>
              </a:ext>
            </a:extLst>
          </p:cNvPr>
          <p:cNvSpPr>
            <a:spLocks noChangeArrowheads="1"/>
          </p:cNvSpPr>
          <p:nvPr/>
        </p:nvSpPr>
        <p:spPr bwMode="auto">
          <a:xfrm>
            <a:off x="0" y="6553200"/>
            <a:ext cx="9144000" cy="304800"/>
          </a:xfrm>
          <a:prstGeom prst="rect">
            <a:avLst/>
          </a:prstGeom>
          <a:gradFill rotWithShape="1">
            <a:gsLst>
              <a:gs pos="0">
                <a:srgbClr val="52A25A">
                  <a:alpha val="71001"/>
                </a:srgbClr>
              </a:gs>
              <a:gs pos="100000">
                <a:srgbClr val="004A48">
                  <a:alpha val="66000"/>
                </a:srgbClr>
              </a:gs>
            </a:gsLst>
            <a:path path="shape">
              <a:fillToRect l="50000" t="50000" r="50000" b="50000"/>
            </a:path>
          </a:gradFill>
          <a:ln w="9525">
            <a:noFill/>
            <a:miter lim="800000"/>
            <a:headEnd/>
            <a:tailEnd/>
          </a:ln>
          <a:effectLst/>
        </p:spPr>
        <p:txBody>
          <a:bodyPr wrap="none" anchor="ctr"/>
          <a:lstStyle/>
          <a:p>
            <a:pPr>
              <a:defRPr/>
            </a:pPr>
            <a:endParaRPr lang="en-US">
              <a:latin typeface="Arial" charset="0"/>
            </a:endParaRP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lr>
          <a:srgbClr val="0099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009900"/>
        </a:buClr>
        <a:buFont typeface="Arial" panose="020B0604020202020204" pitchFamily="34" charset="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jpe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8.png"/><Relationship Id="rId3" Type="http://schemas.openxmlformats.org/officeDocument/2006/relationships/image" Target="../media/image21.jpeg"/><Relationship Id="rId7" Type="http://schemas.openxmlformats.org/officeDocument/2006/relationships/image" Target="../media/image23.jpeg"/><Relationship Id="rId12" Type="http://schemas.openxmlformats.org/officeDocument/2006/relationships/image" Target="../media/image27.png"/><Relationship Id="rId2" Type="http://schemas.openxmlformats.org/officeDocument/2006/relationships/notesSlide" Target="../notesSlides/notesSlide6.xml"/><Relationship Id="rId16"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6.png"/><Relationship Id="rId5" Type="http://schemas.openxmlformats.org/officeDocument/2006/relationships/image" Target="../media/image14.png"/><Relationship Id="rId15" Type="http://schemas.openxmlformats.org/officeDocument/2006/relationships/image" Target="../media/image7.png"/><Relationship Id="rId10" Type="http://schemas.openxmlformats.org/officeDocument/2006/relationships/image" Target="../media/image6.png"/><Relationship Id="rId4" Type="http://schemas.openxmlformats.org/officeDocument/2006/relationships/image" Target="../media/image13.jpeg"/><Relationship Id="rId9" Type="http://schemas.openxmlformats.org/officeDocument/2006/relationships/image" Target="../media/image25.jpeg"/><Relationship Id="rId1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hyperlink" Target="http://www.enviroflash.info/" TargetMode="Externa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11">
            <a:extLst>
              <a:ext uri="{FF2B5EF4-FFF2-40B4-BE49-F238E27FC236}">
                <a16:creationId xmlns:a16="http://schemas.microsoft.com/office/drawing/2014/main" id="{657BB1CD-BD73-4120-8A1A-571EA337FDD8}"/>
              </a:ext>
            </a:extLst>
          </p:cNvPr>
          <p:cNvSpPr>
            <a:spLocks noChangeArrowheads="1"/>
          </p:cNvSpPr>
          <p:nvPr/>
        </p:nvSpPr>
        <p:spPr bwMode="auto">
          <a:xfrm>
            <a:off x="0" y="0"/>
            <a:ext cx="9144000" cy="6858000"/>
          </a:xfrm>
          <a:prstGeom prst="rect">
            <a:avLst/>
          </a:prstGeom>
          <a:solidFill>
            <a:srgbClr val="006E30">
              <a:alpha val="36862"/>
            </a:srgbClr>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80934" name="Rectangle 6">
            <a:extLst>
              <a:ext uri="{FF2B5EF4-FFF2-40B4-BE49-F238E27FC236}">
                <a16:creationId xmlns:a16="http://schemas.microsoft.com/office/drawing/2014/main" id="{B9AB4B81-541F-4EEC-B0BD-0CE733649D75}"/>
              </a:ext>
            </a:extLst>
          </p:cNvPr>
          <p:cNvSpPr>
            <a:spLocks noGrp="1" noChangeArrowheads="1"/>
          </p:cNvSpPr>
          <p:nvPr>
            <p:ph type="title"/>
          </p:nvPr>
        </p:nvSpPr>
        <p:spPr>
          <a:xfrm>
            <a:off x="0" y="244475"/>
            <a:ext cx="9144000" cy="1143000"/>
          </a:xfrm>
        </p:spPr>
        <p:txBody>
          <a:bodyPr/>
          <a:lstStyle/>
          <a:p>
            <a:pPr eaLnBrk="1" hangingPunct="1">
              <a:lnSpc>
                <a:spcPct val="80000"/>
              </a:lnSpc>
              <a:defRPr/>
            </a:pPr>
            <a:br>
              <a:rPr kumimoji="1" lang="en-US" sz="4000" b="1" dirty="0">
                <a:solidFill>
                  <a:schemeClr val="tx1"/>
                </a:solidFill>
                <a:effectLst>
                  <a:outerShdw blurRad="38100" dist="38100" dir="2700000" algn="tl">
                    <a:srgbClr val="C0C0C0"/>
                  </a:outerShdw>
                </a:effectLst>
              </a:rPr>
            </a:br>
            <a:r>
              <a:rPr kumimoji="1" lang="en-US" sz="4000" b="1" dirty="0">
                <a:solidFill>
                  <a:schemeClr val="tx1"/>
                </a:solidFill>
                <a:effectLst>
                  <a:outerShdw blurRad="38100" dist="38100" dir="2700000" algn="tl">
                    <a:srgbClr val="C0C0C0"/>
                  </a:outerShdw>
                </a:effectLst>
              </a:rPr>
              <a:t>AIRNow:  Real Time Air Quality</a:t>
            </a:r>
            <a:endParaRPr kumimoji="1" lang="en-US" sz="4000" dirty="0">
              <a:solidFill>
                <a:schemeClr val="tx1"/>
              </a:solidFill>
            </a:endParaRPr>
          </a:p>
        </p:txBody>
      </p:sp>
      <p:pic>
        <p:nvPicPr>
          <p:cNvPr id="2052" name="Picture 8" descr="Center_Graphic">
            <a:extLst>
              <a:ext uri="{FF2B5EF4-FFF2-40B4-BE49-F238E27FC236}">
                <a16:creationId xmlns:a16="http://schemas.microsoft.com/office/drawing/2014/main" id="{41A607FF-0C4E-4F66-A901-997F2C039F87}"/>
              </a:ext>
            </a:extLst>
          </p:cNvPr>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2116138" y="1747838"/>
            <a:ext cx="4743450" cy="3544887"/>
          </a:xfrm>
          <a:noFill/>
        </p:spPr>
      </p:pic>
      <p:sp>
        <p:nvSpPr>
          <p:cNvPr id="2053" name="Text Box 25">
            <a:extLst>
              <a:ext uri="{FF2B5EF4-FFF2-40B4-BE49-F238E27FC236}">
                <a16:creationId xmlns:a16="http://schemas.microsoft.com/office/drawing/2014/main" id="{9DC5CD7C-949B-46B7-BBCB-A80F5F82C2DA}"/>
              </a:ext>
            </a:extLst>
          </p:cNvPr>
          <p:cNvSpPr txBox="1">
            <a:spLocks noChangeArrowheads="1"/>
          </p:cNvSpPr>
          <p:nvPr/>
        </p:nvSpPr>
        <p:spPr bwMode="auto">
          <a:xfrm>
            <a:off x="215900" y="5511800"/>
            <a:ext cx="87503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nSpc>
                <a:spcPct val="65000"/>
              </a:lnSpc>
              <a:spcBef>
                <a:spcPct val="50000"/>
              </a:spcBef>
            </a:pPr>
            <a:r>
              <a:rPr lang="en-US" altLang="en-US"/>
              <a:t>Air Quality Workshop for Teachers</a:t>
            </a:r>
          </a:p>
          <a:p>
            <a:pPr>
              <a:lnSpc>
                <a:spcPct val="65000"/>
              </a:lnSpc>
              <a:spcBef>
                <a:spcPct val="50000"/>
              </a:spcBef>
            </a:pPr>
            <a:r>
              <a:rPr lang="en-US" altLang="en-US"/>
              <a:t>Date</a:t>
            </a:r>
          </a:p>
          <a:p>
            <a:pPr>
              <a:lnSpc>
                <a:spcPct val="65000"/>
              </a:lnSpc>
              <a:spcBef>
                <a:spcPct val="50000"/>
              </a:spcBef>
            </a:pPr>
            <a:r>
              <a:rPr lang="en-US" altLang="en-US"/>
              <a:t>Name of Speaker</a:t>
            </a:r>
          </a:p>
          <a:p>
            <a:pPr>
              <a:lnSpc>
                <a:spcPct val="65000"/>
              </a:lnSpc>
              <a:spcBef>
                <a:spcPct val="50000"/>
              </a:spcBef>
            </a:pPr>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5">
            <a:extLst>
              <a:ext uri="{FF2B5EF4-FFF2-40B4-BE49-F238E27FC236}">
                <a16:creationId xmlns:a16="http://schemas.microsoft.com/office/drawing/2014/main" id="{8A7F0C14-B73F-4DC2-9A48-0BE98576D51C}"/>
              </a:ext>
            </a:extLst>
          </p:cNvPr>
          <p:cNvSpPr>
            <a:spLocks noGrp="1" noChangeArrowheads="1"/>
          </p:cNvSpPr>
          <p:nvPr>
            <p:ph type="title"/>
          </p:nvPr>
        </p:nvSpPr>
        <p:spPr>
          <a:xfrm>
            <a:off x="0" y="103188"/>
            <a:ext cx="9144000" cy="895350"/>
          </a:xfrm>
        </p:spPr>
        <p:txBody>
          <a:bodyPr/>
          <a:lstStyle/>
          <a:p>
            <a:pPr eaLnBrk="1" hangingPunct="1"/>
            <a:r>
              <a:rPr lang="en-US" altLang="en-US" sz="3800" b="1">
                <a:solidFill>
                  <a:srgbClr val="000000"/>
                </a:solidFill>
              </a:rPr>
              <a:t>Health Effects of Air Pollution</a:t>
            </a:r>
          </a:p>
        </p:txBody>
      </p:sp>
      <p:sp>
        <p:nvSpPr>
          <p:cNvPr id="3075" name="Text Box 22">
            <a:extLst>
              <a:ext uri="{FF2B5EF4-FFF2-40B4-BE49-F238E27FC236}">
                <a16:creationId xmlns:a16="http://schemas.microsoft.com/office/drawing/2014/main" id="{3ECCB4DE-2216-4CE0-BF38-B3FA2C496E1B}"/>
              </a:ext>
            </a:extLst>
          </p:cNvPr>
          <p:cNvSpPr txBox="1">
            <a:spLocks noChangeArrowheads="1"/>
          </p:cNvSpPr>
          <p:nvPr/>
        </p:nvSpPr>
        <p:spPr bwMode="auto">
          <a:xfrm>
            <a:off x="3049588" y="1333500"/>
            <a:ext cx="5903912" cy="417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lnSpc>
                <a:spcPct val="90000"/>
              </a:lnSpc>
              <a:spcBef>
                <a:spcPct val="20000"/>
              </a:spcBef>
            </a:pPr>
            <a:r>
              <a:rPr kumimoji="1" lang="en-US" altLang="en-US" sz="2400"/>
              <a:t>Air pollution affects everyone</a:t>
            </a:r>
          </a:p>
          <a:p>
            <a:pPr algn="l">
              <a:lnSpc>
                <a:spcPct val="90000"/>
              </a:lnSpc>
              <a:spcBef>
                <a:spcPct val="20000"/>
              </a:spcBef>
            </a:pPr>
            <a:r>
              <a:rPr kumimoji="1" lang="en-US" altLang="en-US" sz="2400"/>
              <a:t>Aggravates </a:t>
            </a:r>
          </a:p>
          <a:p>
            <a:pPr lvl="1" algn="l">
              <a:lnSpc>
                <a:spcPct val="90000"/>
              </a:lnSpc>
              <a:spcBef>
                <a:spcPct val="20000"/>
              </a:spcBef>
              <a:buFontTx/>
              <a:buChar char="–"/>
            </a:pPr>
            <a:r>
              <a:rPr kumimoji="1" lang="en-US" altLang="en-US" sz="2000"/>
              <a:t>lung disease, including asthma</a:t>
            </a:r>
          </a:p>
          <a:p>
            <a:pPr lvl="1" algn="l">
              <a:lnSpc>
                <a:spcPct val="90000"/>
              </a:lnSpc>
              <a:spcBef>
                <a:spcPct val="20000"/>
              </a:spcBef>
              <a:buFontTx/>
              <a:buChar char="–"/>
            </a:pPr>
            <a:r>
              <a:rPr kumimoji="1" lang="en-US" altLang="en-US" sz="2000"/>
              <a:t>heart disease, including congestive heart failure</a:t>
            </a:r>
          </a:p>
          <a:p>
            <a:pPr algn="l">
              <a:lnSpc>
                <a:spcPct val="90000"/>
              </a:lnSpc>
              <a:spcBef>
                <a:spcPct val="20000"/>
              </a:spcBef>
            </a:pPr>
            <a:r>
              <a:rPr kumimoji="1" lang="en-US" altLang="en-US" sz="2400"/>
              <a:t>Resulting in:</a:t>
            </a:r>
          </a:p>
          <a:p>
            <a:pPr lvl="1" algn="l">
              <a:lnSpc>
                <a:spcPct val="90000"/>
              </a:lnSpc>
              <a:spcBef>
                <a:spcPct val="20000"/>
              </a:spcBef>
              <a:buFontTx/>
              <a:buChar char="–"/>
            </a:pPr>
            <a:r>
              <a:rPr kumimoji="1" lang="en-US" altLang="en-US" sz="2000"/>
              <a:t>More premature deaths </a:t>
            </a:r>
          </a:p>
          <a:p>
            <a:pPr lvl="1" algn="l">
              <a:lnSpc>
                <a:spcPct val="90000"/>
              </a:lnSpc>
              <a:spcBef>
                <a:spcPct val="20000"/>
              </a:spcBef>
              <a:buFontTx/>
              <a:buChar char="–"/>
            </a:pPr>
            <a:r>
              <a:rPr kumimoji="1" lang="en-US" altLang="en-US" sz="2000"/>
              <a:t>More admissions to hospitals</a:t>
            </a:r>
          </a:p>
          <a:p>
            <a:pPr lvl="1" algn="l">
              <a:lnSpc>
                <a:spcPct val="90000"/>
              </a:lnSpc>
              <a:spcBef>
                <a:spcPct val="20000"/>
              </a:spcBef>
              <a:buFontTx/>
              <a:buChar char="–"/>
            </a:pPr>
            <a:r>
              <a:rPr kumimoji="1" lang="en-US" altLang="en-US" sz="2000"/>
              <a:t>More trips to emergency rooms</a:t>
            </a:r>
          </a:p>
          <a:p>
            <a:pPr lvl="1" algn="l">
              <a:lnSpc>
                <a:spcPct val="90000"/>
              </a:lnSpc>
              <a:spcBef>
                <a:spcPct val="20000"/>
              </a:spcBef>
              <a:buFontTx/>
              <a:buChar char="–"/>
            </a:pPr>
            <a:r>
              <a:rPr kumimoji="1" lang="en-US" altLang="en-US" sz="2000"/>
              <a:t>More visits to doctors’ offices</a:t>
            </a:r>
          </a:p>
          <a:p>
            <a:pPr lvl="1" algn="l">
              <a:lnSpc>
                <a:spcPct val="90000"/>
              </a:lnSpc>
              <a:spcBef>
                <a:spcPct val="20000"/>
              </a:spcBef>
              <a:buFontTx/>
              <a:buChar char="–"/>
            </a:pPr>
            <a:r>
              <a:rPr kumimoji="1" lang="en-US" altLang="en-US" sz="2000"/>
              <a:t>More school and work absences</a:t>
            </a:r>
          </a:p>
          <a:p>
            <a:pPr lvl="1" algn="l">
              <a:lnSpc>
                <a:spcPct val="90000"/>
              </a:lnSpc>
              <a:spcBef>
                <a:spcPct val="20000"/>
              </a:spcBef>
              <a:buFontTx/>
              <a:buChar char="–"/>
            </a:pPr>
            <a:r>
              <a:rPr kumimoji="1" lang="en-US" altLang="en-US" sz="2000"/>
              <a:t>More symptom days</a:t>
            </a:r>
          </a:p>
        </p:txBody>
      </p:sp>
      <p:pic>
        <p:nvPicPr>
          <p:cNvPr id="3076" name="Picture 38" descr="At_Risk">
            <a:extLst>
              <a:ext uri="{FF2B5EF4-FFF2-40B4-BE49-F238E27FC236}">
                <a16:creationId xmlns:a16="http://schemas.microsoft.com/office/drawing/2014/main" id="{99494629-E638-43D5-A63E-9BC90A6CF8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82675"/>
            <a:ext cx="2971800"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43" descr="chic-06181200-clear">
            <a:extLst>
              <a:ext uri="{FF2B5EF4-FFF2-40B4-BE49-F238E27FC236}">
                <a16:creationId xmlns:a16="http://schemas.microsoft.com/office/drawing/2014/main" id="{29A5C441-1373-4F8F-ABFF-D3AA5453DDEB}"/>
              </a:ext>
            </a:extLst>
          </p:cNvPr>
          <p:cNvPicPr>
            <a:picLocks noChangeAspect="1" noChangeArrowheads="1"/>
          </p:cNvPicPr>
          <p:nvPr>
            <p:ph sz="quarter" idx="1"/>
          </p:nvPr>
        </p:nvPicPr>
        <p:blipFill>
          <a:blip r:embed="rId4">
            <a:extLst>
              <a:ext uri="{28A0092B-C50C-407E-A947-70E740481C1C}">
                <a14:useLocalDpi xmlns:a14="http://schemas.microsoft.com/office/drawing/2010/main" val="0"/>
              </a:ext>
            </a:extLst>
          </a:blip>
          <a:srcRect t="37923" b="9647"/>
          <a:stretch>
            <a:fillRect/>
          </a:stretch>
        </p:blipFill>
        <p:spPr>
          <a:xfrm>
            <a:off x="2967038" y="5568950"/>
            <a:ext cx="3157537" cy="1009650"/>
          </a:xfrm>
          <a:noFill/>
        </p:spPr>
      </p:pic>
      <p:pic>
        <p:nvPicPr>
          <p:cNvPr id="3078" name="Picture 44" descr="chic-35-082600">
            <a:extLst>
              <a:ext uri="{FF2B5EF4-FFF2-40B4-BE49-F238E27FC236}">
                <a16:creationId xmlns:a16="http://schemas.microsoft.com/office/drawing/2014/main" id="{00D26A85-E607-400A-895C-EC93790E7A85}"/>
              </a:ext>
            </a:extLst>
          </p:cNvPr>
          <p:cNvPicPr>
            <a:picLocks noChangeAspect="1" noChangeArrowheads="1"/>
          </p:cNvPicPr>
          <p:nvPr>
            <p:ph sz="quarter" idx="4294967295"/>
          </p:nvPr>
        </p:nvPicPr>
        <p:blipFill>
          <a:blip r:embed="rId5">
            <a:extLst>
              <a:ext uri="{28A0092B-C50C-407E-A947-70E740481C1C}">
                <a14:useLocalDpi xmlns:a14="http://schemas.microsoft.com/office/drawing/2010/main" val="0"/>
              </a:ext>
            </a:extLst>
          </a:blip>
          <a:srcRect t="38499" b="8409"/>
          <a:stretch>
            <a:fillRect/>
          </a:stretch>
        </p:blipFill>
        <p:spPr>
          <a:xfrm>
            <a:off x="6121400" y="5565775"/>
            <a:ext cx="3030538" cy="989013"/>
          </a:xfr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05F008EE-7F20-4F46-B479-961E20F7D28B}"/>
              </a:ext>
            </a:extLst>
          </p:cNvPr>
          <p:cNvSpPr>
            <a:spLocks noGrp="1" noChangeArrowheads="1"/>
          </p:cNvSpPr>
          <p:nvPr>
            <p:ph type="body" idx="1"/>
          </p:nvPr>
        </p:nvSpPr>
        <p:spPr/>
        <p:txBody>
          <a:bodyPr/>
          <a:lstStyle/>
          <a:p>
            <a:pPr eaLnBrk="1" hangingPunct="1">
              <a:buFontTx/>
              <a:buNone/>
            </a:pPr>
            <a:r>
              <a:rPr lang="en-US" altLang="en-US"/>
              <a:t>What AIRNow does</a:t>
            </a:r>
          </a:p>
        </p:txBody>
      </p:sp>
      <p:sp>
        <p:nvSpPr>
          <p:cNvPr id="4099" name="AutoShape 4">
            <a:extLst>
              <a:ext uri="{FF2B5EF4-FFF2-40B4-BE49-F238E27FC236}">
                <a16:creationId xmlns:a16="http://schemas.microsoft.com/office/drawing/2014/main" id="{DE5EEAB0-E72E-4A87-96C7-395997EBA9E1}"/>
              </a:ext>
            </a:extLst>
          </p:cNvPr>
          <p:cNvSpPr>
            <a:spLocks noChangeArrowheads="1"/>
          </p:cNvSpPr>
          <p:nvPr/>
        </p:nvSpPr>
        <p:spPr bwMode="auto">
          <a:xfrm>
            <a:off x="2046288" y="3451225"/>
            <a:ext cx="3481387" cy="2930525"/>
          </a:xfrm>
          <a:prstGeom prst="notchedRightArrow">
            <a:avLst>
              <a:gd name="adj1" fmla="val 8343"/>
              <a:gd name="adj2" fmla="val 30227"/>
            </a:avLst>
          </a:prstGeom>
          <a:solidFill>
            <a:srgbClr val="969696">
              <a:alpha val="34901"/>
            </a:srgbClr>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100" name="AutoShape 17">
            <a:extLst>
              <a:ext uri="{FF2B5EF4-FFF2-40B4-BE49-F238E27FC236}">
                <a16:creationId xmlns:a16="http://schemas.microsoft.com/office/drawing/2014/main" id="{72485573-A0F2-45D5-9D98-6B88B6EF82C5}"/>
              </a:ext>
            </a:extLst>
          </p:cNvPr>
          <p:cNvSpPr>
            <a:spLocks noChangeArrowheads="1"/>
          </p:cNvSpPr>
          <p:nvPr/>
        </p:nvSpPr>
        <p:spPr bwMode="auto">
          <a:xfrm>
            <a:off x="274638" y="4006850"/>
            <a:ext cx="2235200" cy="2022475"/>
          </a:xfrm>
          <a:prstGeom prst="cloudCallout">
            <a:avLst>
              <a:gd name="adj1" fmla="val 1704"/>
              <a:gd name="adj2" fmla="val 12718"/>
            </a:avLst>
          </a:prstGeom>
          <a:solidFill>
            <a:schemeClr val="accent1"/>
          </a:solidFill>
          <a:ln>
            <a:noFill/>
          </a:ln>
          <a:extLst>
            <a:ext uri="{91240B29-F687-4F45-9708-019B960494DF}">
              <a14:hiddenLine xmlns:a14="http://schemas.microsoft.com/office/drawing/2010/main" w="12700" cap="sq">
                <a:solidFill>
                  <a:srgbClr val="000000"/>
                </a:solidFill>
                <a:round/>
                <a:headEnd type="none" w="sm" len="sm"/>
                <a:tailEnd type="none" w="sm" len="sm"/>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101" name="Text Box 18">
            <a:extLst>
              <a:ext uri="{FF2B5EF4-FFF2-40B4-BE49-F238E27FC236}">
                <a16:creationId xmlns:a16="http://schemas.microsoft.com/office/drawing/2014/main" id="{3DCB70BE-C218-4642-9766-FAC9497784E5}"/>
              </a:ext>
            </a:extLst>
          </p:cNvPr>
          <p:cNvSpPr txBox="1">
            <a:spLocks noChangeArrowheads="1"/>
          </p:cNvSpPr>
          <p:nvPr/>
        </p:nvSpPr>
        <p:spPr bwMode="auto">
          <a:xfrm>
            <a:off x="893763" y="4378325"/>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r>
              <a:rPr lang="en-US" altLang="en-US"/>
              <a:t>45</a:t>
            </a:r>
          </a:p>
        </p:txBody>
      </p:sp>
      <p:sp>
        <p:nvSpPr>
          <p:cNvPr id="4102" name="Text Box 19">
            <a:extLst>
              <a:ext uri="{FF2B5EF4-FFF2-40B4-BE49-F238E27FC236}">
                <a16:creationId xmlns:a16="http://schemas.microsoft.com/office/drawing/2014/main" id="{28E7B028-8280-4CD9-A2BD-865AA2152EF9}"/>
              </a:ext>
            </a:extLst>
          </p:cNvPr>
          <p:cNvSpPr txBox="1">
            <a:spLocks noChangeArrowheads="1"/>
          </p:cNvSpPr>
          <p:nvPr/>
        </p:nvSpPr>
        <p:spPr bwMode="auto">
          <a:xfrm>
            <a:off x="1543050" y="4410075"/>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r>
              <a:rPr lang="en-US" altLang="zh-CN">
                <a:ea typeface="SimSun" panose="02010600030101010101" pitchFamily="2" charset="-122"/>
              </a:rPr>
              <a:t>62</a:t>
            </a:r>
            <a:endParaRPr lang="en-US" altLang="en-US"/>
          </a:p>
        </p:txBody>
      </p:sp>
      <p:sp>
        <p:nvSpPr>
          <p:cNvPr id="4103" name="Text Box 20">
            <a:extLst>
              <a:ext uri="{FF2B5EF4-FFF2-40B4-BE49-F238E27FC236}">
                <a16:creationId xmlns:a16="http://schemas.microsoft.com/office/drawing/2014/main" id="{B9FE112A-D6FA-4371-B941-1A0BB89A73AA}"/>
              </a:ext>
            </a:extLst>
          </p:cNvPr>
          <p:cNvSpPr txBox="1">
            <a:spLocks noChangeArrowheads="1"/>
          </p:cNvSpPr>
          <p:nvPr/>
        </p:nvSpPr>
        <p:spPr bwMode="auto">
          <a:xfrm>
            <a:off x="1117600" y="4932363"/>
            <a:ext cx="56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r>
              <a:rPr lang="en-US" altLang="zh-CN">
                <a:ea typeface="SimSun" panose="02010600030101010101" pitchFamily="2" charset="-122"/>
              </a:rPr>
              <a:t>125</a:t>
            </a:r>
            <a:endParaRPr lang="en-US" altLang="en-US"/>
          </a:p>
        </p:txBody>
      </p:sp>
      <p:sp>
        <p:nvSpPr>
          <p:cNvPr id="4104" name="Text Box 21">
            <a:extLst>
              <a:ext uri="{FF2B5EF4-FFF2-40B4-BE49-F238E27FC236}">
                <a16:creationId xmlns:a16="http://schemas.microsoft.com/office/drawing/2014/main" id="{B0A5607D-6139-4BDD-A4B9-52329CC918BD}"/>
              </a:ext>
            </a:extLst>
          </p:cNvPr>
          <p:cNvSpPr txBox="1">
            <a:spLocks noChangeArrowheads="1"/>
          </p:cNvSpPr>
          <p:nvPr/>
        </p:nvSpPr>
        <p:spPr bwMode="auto">
          <a:xfrm>
            <a:off x="669925" y="5097463"/>
            <a:ext cx="56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r>
              <a:rPr lang="en-US" altLang="zh-CN">
                <a:ea typeface="SimSun" panose="02010600030101010101" pitchFamily="2" charset="-122"/>
              </a:rPr>
              <a:t>485</a:t>
            </a:r>
            <a:endParaRPr lang="en-US" altLang="en-US"/>
          </a:p>
        </p:txBody>
      </p:sp>
      <p:sp>
        <p:nvSpPr>
          <p:cNvPr id="4105" name="Text Box 22">
            <a:extLst>
              <a:ext uri="{FF2B5EF4-FFF2-40B4-BE49-F238E27FC236}">
                <a16:creationId xmlns:a16="http://schemas.microsoft.com/office/drawing/2014/main" id="{57165CDB-DE12-46F5-AE75-19DD98FAAEAF}"/>
              </a:ext>
            </a:extLst>
          </p:cNvPr>
          <p:cNvSpPr txBox="1">
            <a:spLocks noChangeArrowheads="1"/>
          </p:cNvSpPr>
          <p:nvPr/>
        </p:nvSpPr>
        <p:spPr bwMode="auto">
          <a:xfrm>
            <a:off x="508000" y="4756150"/>
            <a:ext cx="565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r>
              <a:rPr lang="en-US" altLang="zh-CN">
                <a:ea typeface="SimSun" panose="02010600030101010101" pitchFamily="2" charset="-122"/>
              </a:rPr>
              <a:t>215</a:t>
            </a:r>
            <a:endParaRPr lang="en-US" altLang="en-US"/>
          </a:p>
        </p:txBody>
      </p:sp>
      <p:sp>
        <p:nvSpPr>
          <p:cNvPr id="4106" name="Text Box 23">
            <a:extLst>
              <a:ext uri="{FF2B5EF4-FFF2-40B4-BE49-F238E27FC236}">
                <a16:creationId xmlns:a16="http://schemas.microsoft.com/office/drawing/2014/main" id="{FE2534D8-32C7-4997-9D84-94CAC832E505}"/>
              </a:ext>
            </a:extLst>
          </p:cNvPr>
          <p:cNvSpPr txBox="1">
            <a:spLocks noChangeArrowheads="1"/>
          </p:cNvSpPr>
          <p:nvPr/>
        </p:nvSpPr>
        <p:spPr bwMode="auto">
          <a:xfrm>
            <a:off x="1801813" y="4794250"/>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r>
              <a:rPr lang="en-US" altLang="zh-CN">
                <a:ea typeface="SimSun" panose="02010600030101010101" pitchFamily="2" charset="-122"/>
              </a:rPr>
              <a:t>55</a:t>
            </a:r>
            <a:endParaRPr lang="en-US" altLang="en-US"/>
          </a:p>
        </p:txBody>
      </p:sp>
      <p:sp>
        <p:nvSpPr>
          <p:cNvPr id="4107" name="Text Box 24">
            <a:extLst>
              <a:ext uri="{FF2B5EF4-FFF2-40B4-BE49-F238E27FC236}">
                <a16:creationId xmlns:a16="http://schemas.microsoft.com/office/drawing/2014/main" id="{8D78DC40-CD84-44E1-9DD0-2C65B3B8EB27}"/>
              </a:ext>
            </a:extLst>
          </p:cNvPr>
          <p:cNvSpPr txBox="1">
            <a:spLocks noChangeArrowheads="1"/>
          </p:cNvSpPr>
          <p:nvPr/>
        </p:nvSpPr>
        <p:spPr bwMode="auto">
          <a:xfrm>
            <a:off x="739775" y="1811338"/>
            <a:ext cx="4630738" cy="219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endParaRPr lang="en-US" altLang="en-US"/>
          </a:p>
          <a:p>
            <a:pPr algn="l">
              <a:buFontTx/>
              <a:buChar char="•"/>
            </a:pPr>
            <a:r>
              <a:rPr lang="en-US" altLang="en-US" sz="2400"/>
              <a:t> Coordination</a:t>
            </a:r>
          </a:p>
          <a:p>
            <a:pPr algn="l">
              <a:buFontTx/>
              <a:buChar char="•"/>
            </a:pPr>
            <a:r>
              <a:rPr lang="en-US" altLang="en-US" sz="2400"/>
              <a:t> Centralization</a:t>
            </a:r>
          </a:p>
          <a:p>
            <a:pPr algn="l">
              <a:buFontTx/>
              <a:buChar char="•"/>
            </a:pPr>
            <a:r>
              <a:rPr lang="en-US" altLang="en-US" sz="2400"/>
              <a:t> Air Quality Index conversion</a:t>
            </a:r>
          </a:p>
          <a:p>
            <a:pPr algn="l">
              <a:buFontTx/>
              <a:buChar char="•"/>
            </a:pPr>
            <a:r>
              <a:rPr lang="en-US" altLang="en-US" sz="2400"/>
              <a:t> Education</a:t>
            </a:r>
          </a:p>
          <a:p>
            <a:pPr algn="l">
              <a:buFontTx/>
              <a:buChar char="•"/>
            </a:pPr>
            <a:r>
              <a:rPr lang="en-US" altLang="en-US" sz="2400"/>
              <a:t> Distribution</a:t>
            </a:r>
          </a:p>
        </p:txBody>
      </p:sp>
      <p:sp>
        <p:nvSpPr>
          <p:cNvPr id="4108" name="Rectangle 30">
            <a:extLst>
              <a:ext uri="{FF2B5EF4-FFF2-40B4-BE49-F238E27FC236}">
                <a16:creationId xmlns:a16="http://schemas.microsoft.com/office/drawing/2014/main" id="{62B5256C-A51C-4DB3-83DF-A21D34CA5B61}"/>
              </a:ext>
            </a:extLst>
          </p:cNvPr>
          <p:cNvSpPr>
            <a:spLocks noGrp="1" noChangeArrowheads="1"/>
          </p:cNvSpPr>
          <p:nvPr>
            <p:ph type="title"/>
          </p:nvPr>
        </p:nvSpPr>
        <p:spPr>
          <a:xfrm>
            <a:off x="0" y="103188"/>
            <a:ext cx="9144000" cy="895350"/>
          </a:xfrm>
          <a:noFill/>
        </p:spPr>
        <p:txBody>
          <a:bodyPr/>
          <a:lstStyle/>
          <a:p>
            <a:pPr eaLnBrk="1" hangingPunct="1"/>
            <a:r>
              <a:rPr lang="en-US" altLang="en-US" sz="3800" b="1"/>
              <a:t>About AIRNow</a:t>
            </a:r>
          </a:p>
        </p:txBody>
      </p:sp>
      <p:sp>
        <p:nvSpPr>
          <p:cNvPr id="4109" name="WordArt 31">
            <a:extLst>
              <a:ext uri="{FF2B5EF4-FFF2-40B4-BE49-F238E27FC236}">
                <a16:creationId xmlns:a16="http://schemas.microsoft.com/office/drawing/2014/main" id="{7BF216BD-2E50-4C7C-BCED-F66137FFE542}"/>
              </a:ext>
            </a:extLst>
          </p:cNvPr>
          <p:cNvSpPr>
            <a:spLocks noChangeArrowheads="1" noChangeShapeType="1" noTextEdit="1"/>
          </p:cNvSpPr>
          <p:nvPr/>
        </p:nvSpPr>
        <p:spPr bwMode="auto">
          <a:xfrm rot="-591949">
            <a:off x="792163" y="4279900"/>
            <a:ext cx="1066800" cy="198438"/>
          </a:xfrm>
          <a:prstGeom prst="rect">
            <a:avLst/>
          </a:prstGeom>
        </p:spPr>
        <p:txBody>
          <a:bodyPr spcFirstLastPara="1" wrap="none" fromWordArt="1">
            <a:prstTxWarp prst="textArchUp">
              <a:avLst>
                <a:gd name="adj" fmla="val 10800004"/>
              </a:avLst>
            </a:prstTxWarp>
          </a:bodyPr>
          <a:lstStyle/>
          <a:p>
            <a:r>
              <a:rPr lang="en-US" sz="1200" kern="10">
                <a:ln w="9525">
                  <a:solidFill>
                    <a:srgbClr val="000000"/>
                  </a:solidFill>
                  <a:round/>
                  <a:headEnd/>
                  <a:tailEnd/>
                </a:ln>
                <a:solidFill>
                  <a:srgbClr val="000000"/>
                </a:solidFill>
                <a:latin typeface="Arial Unicode MS"/>
              </a:rPr>
              <a:t>Air Quality Data</a:t>
            </a:r>
          </a:p>
        </p:txBody>
      </p:sp>
      <p:sp>
        <p:nvSpPr>
          <p:cNvPr id="4110" name="WordArt 34">
            <a:extLst>
              <a:ext uri="{FF2B5EF4-FFF2-40B4-BE49-F238E27FC236}">
                <a16:creationId xmlns:a16="http://schemas.microsoft.com/office/drawing/2014/main" id="{49CC7EFA-22E1-49C7-8FCC-E5AB2E6045B9}"/>
              </a:ext>
            </a:extLst>
          </p:cNvPr>
          <p:cNvSpPr>
            <a:spLocks noChangeArrowheads="1" noChangeShapeType="1" noTextEdit="1"/>
          </p:cNvSpPr>
          <p:nvPr/>
        </p:nvSpPr>
        <p:spPr bwMode="auto">
          <a:xfrm rot="-742845">
            <a:off x="812800" y="5416550"/>
            <a:ext cx="1174750" cy="263525"/>
          </a:xfrm>
          <a:prstGeom prst="rect">
            <a:avLst/>
          </a:prstGeom>
        </p:spPr>
        <p:txBody>
          <a:bodyPr wrap="none" fromWordArt="1">
            <a:prstTxWarp prst="textCanDown">
              <a:avLst>
                <a:gd name="adj" fmla="val 33333"/>
              </a:avLst>
            </a:prstTxWarp>
          </a:bodyPr>
          <a:lstStyle/>
          <a:p>
            <a:r>
              <a:rPr lang="en-US" sz="1000" kern="10">
                <a:ln w="9525">
                  <a:solidFill>
                    <a:srgbClr val="000000"/>
                  </a:solidFill>
                  <a:round/>
                  <a:headEnd/>
                  <a:tailEnd/>
                </a:ln>
                <a:solidFill>
                  <a:srgbClr val="000000"/>
                </a:solidFill>
                <a:latin typeface="Arial Unicode MS"/>
              </a:rPr>
              <a:t>Air Quality Forecasts</a:t>
            </a:r>
          </a:p>
        </p:txBody>
      </p:sp>
      <p:grpSp>
        <p:nvGrpSpPr>
          <p:cNvPr id="4111" name="Group 36">
            <a:extLst>
              <a:ext uri="{FF2B5EF4-FFF2-40B4-BE49-F238E27FC236}">
                <a16:creationId xmlns:a16="http://schemas.microsoft.com/office/drawing/2014/main" id="{88273B07-32F0-4863-96B2-9C3369269B95}"/>
              </a:ext>
            </a:extLst>
          </p:cNvPr>
          <p:cNvGrpSpPr>
            <a:grpSpLocks/>
          </p:cNvGrpSpPr>
          <p:nvPr/>
        </p:nvGrpSpPr>
        <p:grpSpPr bwMode="auto">
          <a:xfrm>
            <a:off x="5489575" y="1103313"/>
            <a:ext cx="3654425" cy="5462587"/>
            <a:chOff x="3458" y="695"/>
            <a:chExt cx="2302" cy="3441"/>
          </a:xfrm>
        </p:grpSpPr>
        <p:grpSp>
          <p:nvGrpSpPr>
            <p:cNvPr id="4112" name="Group 27">
              <a:extLst>
                <a:ext uri="{FF2B5EF4-FFF2-40B4-BE49-F238E27FC236}">
                  <a16:creationId xmlns:a16="http://schemas.microsoft.com/office/drawing/2014/main" id="{C58F3784-5122-486F-BB42-5D52A5388F90}"/>
                </a:ext>
              </a:extLst>
            </p:cNvPr>
            <p:cNvGrpSpPr>
              <a:grpSpLocks/>
            </p:cNvGrpSpPr>
            <p:nvPr/>
          </p:nvGrpSpPr>
          <p:grpSpPr bwMode="auto">
            <a:xfrm>
              <a:off x="3458" y="695"/>
              <a:ext cx="2302" cy="3441"/>
              <a:chOff x="3458" y="691"/>
              <a:chExt cx="2302" cy="3441"/>
            </a:xfrm>
          </p:grpSpPr>
          <p:grpSp>
            <p:nvGrpSpPr>
              <p:cNvPr id="4114" name="Group 5">
                <a:extLst>
                  <a:ext uri="{FF2B5EF4-FFF2-40B4-BE49-F238E27FC236}">
                    <a16:creationId xmlns:a16="http://schemas.microsoft.com/office/drawing/2014/main" id="{8247B67D-F4E7-4187-B4BE-1D92DBB6090E}"/>
                  </a:ext>
                </a:extLst>
              </p:cNvPr>
              <p:cNvGrpSpPr>
                <a:grpSpLocks/>
              </p:cNvGrpSpPr>
              <p:nvPr/>
            </p:nvGrpSpPr>
            <p:grpSpPr bwMode="auto">
              <a:xfrm>
                <a:off x="4966" y="2544"/>
                <a:ext cx="794" cy="1018"/>
                <a:chOff x="4189" y="1851"/>
                <a:chExt cx="966" cy="1081"/>
              </a:xfrm>
            </p:grpSpPr>
            <p:pic>
              <p:nvPicPr>
                <p:cNvPr id="4124" name="Picture 6" descr="10-23-03_USA_Today">
                  <a:extLst>
                    <a:ext uri="{FF2B5EF4-FFF2-40B4-BE49-F238E27FC236}">
                      <a16:creationId xmlns:a16="http://schemas.microsoft.com/office/drawing/2014/main" id="{72DC36FA-B085-4E67-91EE-303850604C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16" t="925" r="761"/>
                <a:stretch>
                  <a:fillRect/>
                </a:stretch>
              </p:blipFill>
              <p:spPr bwMode="auto">
                <a:xfrm>
                  <a:off x="4189" y="1851"/>
                  <a:ext cx="966" cy="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25" name="Picture 7" descr="usalogo">
                  <a:extLst>
                    <a:ext uri="{FF2B5EF4-FFF2-40B4-BE49-F238E27FC236}">
                      <a16:creationId xmlns:a16="http://schemas.microsoft.com/office/drawing/2014/main" id="{C55DAA65-B926-4FB4-8030-45B8A2A0F3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7" y="2796"/>
                  <a:ext cx="25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115" name="Picture 11">
                <a:extLst>
                  <a:ext uri="{FF2B5EF4-FFF2-40B4-BE49-F238E27FC236}">
                    <a16:creationId xmlns:a16="http://schemas.microsoft.com/office/drawing/2014/main" id="{F155EB19-BA6C-42C6-A430-B51C852D94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8507" r="28255" b="3993"/>
              <a:stretch>
                <a:fillRect/>
              </a:stretch>
            </p:blipFill>
            <p:spPr bwMode="auto">
              <a:xfrm>
                <a:off x="3459" y="691"/>
                <a:ext cx="1018" cy="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pic>
            <p:nvPicPr>
              <p:cNvPr id="4116" name="Picture 12">
                <a:extLst>
                  <a:ext uri="{FF2B5EF4-FFF2-40B4-BE49-F238E27FC236}">
                    <a16:creationId xmlns:a16="http://schemas.microsoft.com/office/drawing/2014/main" id="{08CFED03-9811-483B-A064-1A909E1C04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6897" b="10246"/>
              <a:stretch>
                <a:fillRect/>
              </a:stretch>
            </p:blipFill>
            <p:spPr bwMode="auto">
              <a:xfrm>
                <a:off x="3458" y="2698"/>
                <a:ext cx="1502" cy="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pic>
            <p:nvPicPr>
              <p:cNvPr id="4117" name="Picture 13" descr="http://www.epa.gov/airnow/2006/20060717/8p-super.gif">
                <a:extLst>
                  <a:ext uri="{FF2B5EF4-FFF2-40B4-BE49-F238E27FC236}">
                    <a16:creationId xmlns:a16="http://schemas.microsoft.com/office/drawing/2014/main" id="{BBF3D17F-1812-4D4A-A640-CB92B7A494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b="6508"/>
              <a:stretch>
                <a:fillRect/>
              </a:stretch>
            </p:blipFill>
            <p:spPr bwMode="auto">
              <a:xfrm>
                <a:off x="4479" y="696"/>
                <a:ext cx="1281" cy="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8" name="Picture 14">
                <a:extLst>
                  <a:ext uri="{FF2B5EF4-FFF2-40B4-BE49-F238E27FC236}">
                    <a16:creationId xmlns:a16="http://schemas.microsoft.com/office/drawing/2014/main" id="{4D736D31-9DA3-48E8-8D7C-5803A7C6CB9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1708" t="7422" r="13658" b="9138"/>
              <a:stretch>
                <a:fillRect/>
              </a:stretch>
            </p:blipFill>
            <p:spPr bwMode="auto">
              <a:xfrm>
                <a:off x="5094" y="1624"/>
                <a:ext cx="666" cy="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cap="sq">
                    <a:solidFill>
                      <a:srgbClr val="000000"/>
                    </a:solidFill>
                    <a:miter lim="800000"/>
                    <a:headEnd type="none" w="sm" len="sm"/>
                    <a:tailEnd type="none" w="lg" len="med"/>
                  </a14:hiddenLine>
                </a:ext>
              </a:extLst>
            </p:spPr>
          </p:pic>
          <p:pic>
            <p:nvPicPr>
              <p:cNvPr id="4119" name="Picture 26">
                <a:extLst>
                  <a:ext uri="{FF2B5EF4-FFF2-40B4-BE49-F238E27FC236}">
                    <a16:creationId xmlns:a16="http://schemas.microsoft.com/office/drawing/2014/main" id="{060CD0AB-4C28-4AEC-9C35-DADB8389BFF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b="28400"/>
              <a:stretch>
                <a:fillRect/>
              </a:stretch>
            </p:blipFill>
            <p:spPr bwMode="auto">
              <a:xfrm>
                <a:off x="3459" y="3593"/>
                <a:ext cx="1442" cy="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sq">
                    <a:solidFill>
                      <a:srgbClr val="000000"/>
                    </a:solidFill>
                    <a:miter lim="800000"/>
                    <a:headEnd type="none" w="sm" len="sm"/>
                    <a:tailEnd type="none" w="sm" len="sm"/>
                  </a14:hiddenLine>
                </a:ext>
              </a:extLst>
            </p:spPr>
          </p:pic>
          <p:pic>
            <p:nvPicPr>
              <p:cNvPr id="4120" name="Picture 25">
                <a:extLst>
                  <a:ext uri="{FF2B5EF4-FFF2-40B4-BE49-F238E27FC236}">
                    <a16:creationId xmlns:a16="http://schemas.microsoft.com/office/drawing/2014/main" id="{89A2E7C5-5CFA-41B2-9321-BA60BF6DE3B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10812" t="43073" r="64470" b="35605"/>
              <a:stretch>
                <a:fillRect/>
              </a:stretch>
            </p:blipFill>
            <p:spPr bwMode="auto">
              <a:xfrm>
                <a:off x="4854" y="3558"/>
                <a:ext cx="906"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grpSp>
            <p:nvGrpSpPr>
              <p:cNvPr id="4121" name="Group 8">
                <a:extLst>
                  <a:ext uri="{FF2B5EF4-FFF2-40B4-BE49-F238E27FC236}">
                    <a16:creationId xmlns:a16="http://schemas.microsoft.com/office/drawing/2014/main" id="{13363A3C-2F91-4A31-B711-164578A36172}"/>
                  </a:ext>
                </a:extLst>
              </p:cNvPr>
              <p:cNvGrpSpPr>
                <a:grpSpLocks/>
              </p:cNvGrpSpPr>
              <p:nvPr/>
            </p:nvGrpSpPr>
            <p:grpSpPr bwMode="auto">
              <a:xfrm>
                <a:off x="3475" y="1618"/>
                <a:ext cx="1612" cy="1076"/>
                <a:chOff x="3959" y="765"/>
                <a:chExt cx="1328" cy="880"/>
              </a:xfrm>
            </p:grpSpPr>
            <p:pic>
              <p:nvPicPr>
                <p:cNvPr id="4122" name="Picture 9" descr="cnn">
                  <a:extLst>
                    <a:ext uri="{FF2B5EF4-FFF2-40B4-BE49-F238E27FC236}">
                      <a16:creationId xmlns:a16="http://schemas.microsoft.com/office/drawing/2014/main" id="{CD1085AF-DEC3-408C-981E-E3B641D6969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59" y="765"/>
                  <a:ext cx="1328" cy="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23" name="Picture 10" descr="CNNlogo">
                  <a:extLst>
                    <a:ext uri="{FF2B5EF4-FFF2-40B4-BE49-F238E27FC236}">
                      <a16:creationId xmlns:a16="http://schemas.microsoft.com/office/drawing/2014/main" id="{28AFA434-7B40-4125-8B88-D584585A8BA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84" y="1483"/>
                  <a:ext cx="32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4113" name="Line 35">
              <a:extLst>
                <a:ext uri="{FF2B5EF4-FFF2-40B4-BE49-F238E27FC236}">
                  <a16:creationId xmlns:a16="http://schemas.microsoft.com/office/drawing/2014/main" id="{D95C8C01-A6E0-4C9B-8708-3DF6449093DC}"/>
                </a:ext>
              </a:extLst>
            </p:cNvPr>
            <p:cNvSpPr>
              <a:spLocks noChangeShapeType="1"/>
            </p:cNvSpPr>
            <p:nvPr/>
          </p:nvSpPr>
          <p:spPr bwMode="auto">
            <a:xfrm>
              <a:off x="3458" y="3576"/>
              <a:ext cx="1" cy="55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C4AAC42A-CE1B-461E-9A2E-9DBBE3DDE646}"/>
              </a:ext>
            </a:extLst>
          </p:cNvPr>
          <p:cNvSpPr>
            <a:spLocks noGrp="1" noChangeArrowheads="1"/>
          </p:cNvSpPr>
          <p:nvPr>
            <p:ph type="body" idx="1"/>
          </p:nvPr>
        </p:nvSpPr>
        <p:spPr>
          <a:xfrm>
            <a:off x="0" y="1195388"/>
            <a:ext cx="6596063" cy="3927475"/>
          </a:xfrm>
          <a:noFill/>
        </p:spPr>
        <p:txBody>
          <a:bodyPr>
            <a:spAutoFit/>
          </a:bodyPr>
          <a:lstStyle/>
          <a:p>
            <a:pPr eaLnBrk="1" hangingPunct="1"/>
            <a:r>
              <a:rPr lang="en-US" altLang="en-US" sz="2000"/>
              <a:t>Began in 1997</a:t>
            </a:r>
          </a:p>
          <a:p>
            <a:pPr eaLnBrk="1" hangingPunct="1"/>
            <a:r>
              <a:rPr lang="en-US" altLang="en-US" sz="2000"/>
              <a:t>Funded by United States Environmental Protection Agency (EPA)</a:t>
            </a:r>
          </a:p>
          <a:p>
            <a:pPr eaLnBrk="1" hangingPunct="1"/>
            <a:r>
              <a:rPr lang="en-US" altLang="en-US" sz="2000"/>
              <a:t>Diverse stakeholder community</a:t>
            </a:r>
          </a:p>
          <a:p>
            <a:pPr lvl="1" eaLnBrk="1" hangingPunct="1">
              <a:buFont typeface="Tahoma" panose="020B0604030504040204" pitchFamily="34" charset="0"/>
              <a:buChar char="–"/>
            </a:pPr>
            <a:r>
              <a:rPr lang="en-US" altLang="en-US" sz="2000"/>
              <a:t>Federal, state, provincial, tribal and local air agencies (120+) </a:t>
            </a:r>
          </a:p>
          <a:p>
            <a:pPr lvl="1" eaLnBrk="1" hangingPunct="1">
              <a:buFont typeface="Tahoma" panose="020B0604030504040204" pitchFamily="34" charset="0"/>
              <a:buChar char="–"/>
            </a:pPr>
            <a:r>
              <a:rPr lang="en-US" altLang="en-US" sz="2000"/>
              <a:t>Scientific and health research organizations (15+)</a:t>
            </a:r>
          </a:p>
          <a:p>
            <a:pPr lvl="1" eaLnBrk="1" hangingPunct="1">
              <a:buFont typeface="Tahoma" panose="020B0604030504040204" pitchFamily="34" charset="0"/>
              <a:buChar char="–"/>
            </a:pPr>
            <a:r>
              <a:rPr lang="en-US" altLang="en-US" sz="2000"/>
              <a:t>Media and public outreach groups (30+)</a:t>
            </a:r>
          </a:p>
          <a:p>
            <a:pPr eaLnBrk="1" hangingPunct="1"/>
            <a:r>
              <a:rPr lang="en-US" altLang="en-US" sz="2000"/>
              <a:t>Education and outreach</a:t>
            </a:r>
          </a:p>
          <a:p>
            <a:pPr eaLnBrk="1" hangingPunct="1"/>
            <a:r>
              <a:rPr lang="en-US" altLang="en-US" sz="2000"/>
              <a:t>Substantial growth and data exchange</a:t>
            </a:r>
          </a:p>
          <a:p>
            <a:pPr eaLnBrk="1" hangingPunct="1"/>
            <a:r>
              <a:rPr lang="en-US" altLang="en-US" sz="2000"/>
              <a:t>International activities</a:t>
            </a:r>
          </a:p>
        </p:txBody>
      </p:sp>
      <p:pic>
        <p:nvPicPr>
          <p:cNvPr id="5123" name="Picture 4" descr="1997">
            <a:extLst>
              <a:ext uri="{FF2B5EF4-FFF2-40B4-BE49-F238E27FC236}">
                <a16:creationId xmlns:a16="http://schemas.microsoft.com/office/drawing/2014/main" id="{0D0B0F0D-4BA1-4713-8EE2-D50E056F5B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4163" y="1096963"/>
            <a:ext cx="2533650"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 Box 5">
            <a:extLst>
              <a:ext uri="{FF2B5EF4-FFF2-40B4-BE49-F238E27FC236}">
                <a16:creationId xmlns:a16="http://schemas.microsoft.com/office/drawing/2014/main" id="{00BF75B2-C518-453C-9E03-E5950D87D229}"/>
              </a:ext>
            </a:extLst>
          </p:cNvPr>
          <p:cNvSpPr txBox="1">
            <a:spLocks noChangeArrowheads="1"/>
          </p:cNvSpPr>
          <p:nvPr/>
        </p:nvSpPr>
        <p:spPr bwMode="auto">
          <a:xfrm>
            <a:off x="7932738" y="2724150"/>
            <a:ext cx="577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r>
              <a:rPr lang="en-US" altLang="en-US" sz="1400"/>
              <a:t>1997</a:t>
            </a:r>
          </a:p>
        </p:txBody>
      </p:sp>
      <p:pic>
        <p:nvPicPr>
          <p:cNvPr id="5125" name="Picture 7">
            <a:extLst>
              <a:ext uri="{FF2B5EF4-FFF2-40B4-BE49-F238E27FC236}">
                <a16:creationId xmlns:a16="http://schemas.microsoft.com/office/drawing/2014/main" id="{92BB8A0E-7592-49BE-B51D-8B3605125E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2575" y="3009900"/>
            <a:ext cx="251142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 Box 6">
            <a:extLst>
              <a:ext uri="{FF2B5EF4-FFF2-40B4-BE49-F238E27FC236}">
                <a16:creationId xmlns:a16="http://schemas.microsoft.com/office/drawing/2014/main" id="{EB1561FA-B098-4462-91B1-1D7581440E96}"/>
              </a:ext>
            </a:extLst>
          </p:cNvPr>
          <p:cNvSpPr txBox="1">
            <a:spLocks noChangeArrowheads="1"/>
          </p:cNvSpPr>
          <p:nvPr/>
        </p:nvSpPr>
        <p:spPr bwMode="auto">
          <a:xfrm>
            <a:off x="7899400" y="4640263"/>
            <a:ext cx="577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r>
              <a:rPr lang="en-US" altLang="en-US" sz="1400"/>
              <a:t>2007</a:t>
            </a:r>
          </a:p>
        </p:txBody>
      </p:sp>
      <p:pic>
        <p:nvPicPr>
          <p:cNvPr id="5127" name="Picture 9">
            <a:extLst>
              <a:ext uri="{FF2B5EF4-FFF2-40B4-BE49-F238E27FC236}">
                <a16:creationId xmlns:a16="http://schemas.microsoft.com/office/drawing/2014/main" id="{DC5106AD-A4C8-4BBB-9AAB-3D02657D72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9563" y="4919663"/>
            <a:ext cx="2484437" cy="16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5128" name="Group 38">
            <a:extLst>
              <a:ext uri="{FF2B5EF4-FFF2-40B4-BE49-F238E27FC236}">
                <a16:creationId xmlns:a16="http://schemas.microsoft.com/office/drawing/2014/main" id="{745830C7-B6F7-484F-9C16-526D035FAAA8}"/>
              </a:ext>
            </a:extLst>
          </p:cNvPr>
          <p:cNvGrpSpPr>
            <a:grpSpLocks/>
          </p:cNvGrpSpPr>
          <p:nvPr/>
        </p:nvGrpSpPr>
        <p:grpSpPr bwMode="auto">
          <a:xfrm>
            <a:off x="889000" y="5395913"/>
            <a:ext cx="5351463" cy="1300162"/>
            <a:chOff x="560" y="1767"/>
            <a:chExt cx="4985" cy="1289"/>
          </a:xfrm>
        </p:grpSpPr>
        <p:sp>
          <p:nvSpPr>
            <p:cNvPr id="562186" name="Rectangle 10">
              <a:extLst>
                <a:ext uri="{FF2B5EF4-FFF2-40B4-BE49-F238E27FC236}">
                  <a16:creationId xmlns:a16="http://schemas.microsoft.com/office/drawing/2014/main" id="{B605F29B-7406-4930-8A98-B2ACDCB23B3A}"/>
                </a:ext>
              </a:extLst>
            </p:cNvPr>
            <p:cNvSpPr>
              <a:spLocks noChangeArrowheads="1"/>
            </p:cNvSpPr>
            <p:nvPr/>
          </p:nvSpPr>
          <p:spPr bwMode="auto">
            <a:xfrm>
              <a:off x="601" y="2099"/>
              <a:ext cx="1031" cy="582"/>
            </a:xfrm>
            <a:prstGeom prst="rect">
              <a:avLst/>
            </a:prstGeom>
            <a:noFill/>
            <a:ln w="12700" cap="sq">
              <a:noFill/>
              <a:miter lim="800000"/>
              <a:headEnd type="none" w="sm" len="sm"/>
              <a:tailEnd type="none" w="sm" len="sm"/>
            </a:ln>
            <a:effectLst/>
          </p:spPr>
          <p:txBody>
            <a:bodyPr>
              <a:spAutoFit/>
            </a:bodyPr>
            <a:lstStyle/>
            <a:p>
              <a:pPr>
                <a:lnSpc>
                  <a:spcPct val="90000"/>
                </a:lnSpc>
                <a:defRPr/>
              </a:pPr>
              <a:r>
                <a:rPr lang="en-US" sz="1200">
                  <a:effectLst>
                    <a:outerShdw blurRad="38100" dist="38100" dir="2700000" algn="tl">
                      <a:srgbClr val="C0C0C0"/>
                    </a:outerShdw>
                  </a:effectLst>
                  <a:latin typeface="Times New Roman" pitchFamily="18" charset="0"/>
                </a:rPr>
                <a:t>120+ State and Local Air Agencies </a:t>
              </a:r>
            </a:p>
          </p:txBody>
        </p:sp>
        <p:sp>
          <p:nvSpPr>
            <p:cNvPr id="5131" name="Oval 11">
              <a:extLst>
                <a:ext uri="{FF2B5EF4-FFF2-40B4-BE49-F238E27FC236}">
                  <a16:creationId xmlns:a16="http://schemas.microsoft.com/office/drawing/2014/main" id="{74540901-4C21-4C0E-AD57-DB9B6B323767}"/>
                </a:ext>
              </a:extLst>
            </p:cNvPr>
            <p:cNvSpPr>
              <a:spLocks noChangeArrowheads="1"/>
            </p:cNvSpPr>
            <p:nvPr/>
          </p:nvSpPr>
          <p:spPr bwMode="auto">
            <a:xfrm>
              <a:off x="830" y="1917"/>
              <a:ext cx="195" cy="207"/>
            </a:xfrm>
            <a:prstGeom prst="ellipse">
              <a:avLst/>
            </a:prstGeom>
            <a:solidFill>
              <a:schemeClr val="folHlink">
                <a:alpha val="50195"/>
              </a:schemeClr>
            </a:solidFill>
            <a:ln w="254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132" name="Oval 12">
              <a:extLst>
                <a:ext uri="{FF2B5EF4-FFF2-40B4-BE49-F238E27FC236}">
                  <a16:creationId xmlns:a16="http://schemas.microsoft.com/office/drawing/2014/main" id="{13AD2DE8-AC04-4290-BA31-94647F3859DB}"/>
                </a:ext>
              </a:extLst>
            </p:cNvPr>
            <p:cNvSpPr>
              <a:spLocks noChangeArrowheads="1"/>
            </p:cNvSpPr>
            <p:nvPr/>
          </p:nvSpPr>
          <p:spPr bwMode="auto">
            <a:xfrm>
              <a:off x="1180" y="1922"/>
              <a:ext cx="195" cy="207"/>
            </a:xfrm>
            <a:prstGeom prst="ellipse">
              <a:avLst/>
            </a:prstGeom>
            <a:solidFill>
              <a:schemeClr val="folHlink">
                <a:alpha val="50195"/>
              </a:schemeClr>
            </a:solidFill>
            <a:ln w="254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133" name="Oval 13">
              <a:extLst>
                <a:ext uri="{FF2B5EF4-FFF2-40B4-BE49-F238E27FC236}">
                  <a16:creationId xmlns:a16="http://schemas.microsoft.com/office/drawing/2014/main" id="{42213704-F4D2-4E5F-ACC5-1CFF8BB9DA5E}"/>
                </a:ext>
              </a:extLst>
            </p:cNvPr>
            <p:cNvSpPr>
              <a:spLocks noChangeArrowheads="1"/>
            </p:cNvSpPr>
            <p:nvPr/>
          </p:nvSpPr>
          <p:spPr bwMode="auto">
            <a:xfrm>
              <a:off x="1498" y="2280"/>
              <a:ext cx="195" cy="207"/>
            </a:xfrm>
            <a:prstGeom prst="ellipse">
              <a:avLst/>
            </a:prstGeom>
            <a:solidFill>
              <a:schemeClr val="folHlink">
                <a:alpha val="50195"/>
              </a:schemeClr>
            </a:solidFill>
            <a:ln w="254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134" name="Oval 14">
              <a:extLst>
                <a:ext uri="{FF2B5EF4-FFF2-40B4-BE49-F238E27FC236}">
                  <a16:creationId xmlns:a16="http://schemas.microsoft.com/office/drawing/2014/main" id="{ABC3C036-BA55-4C72-B15B-D81C9D03CF19}"/>
                </a:ext>
              </a:extLst>
            </p:cNvPr>
            <p:cNvSpPr>
              <a:spLocks noChangeArrowheads="1"/>
            </p:cNvSpPr>
            <p:nvPr/>
          </p:nvSpPr>
          <p:spPr bwMode="auto">
            <a:xfrm>
              <a:off x="803" y="2629"/>
              <a:ext cx="195" cy="207"/>
            </a:xfrm>
            <a:prstGeom prst="ellipse">
              <a:avLst/>
            </a:prstGeom>
            <a:solidFill>
              <a:schemeClr val="folHlink">
                <a:alpha val="50195"/>
              </a:schemeClr>
            </a:solidFill>
            <a:ln w="254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135" name="Oval 15">
              <a:extLst>
                <a:ext uri="{FF2B5EF4-FFF2-40B4-BE49-F238E27FC236}">
                  <a16:creationId xmlns:a16="http://schemas.microsoft.com/office/drawing/2014/main" id="{CDEAB3A0-3DD2-4F45-8C0E-C2F15A268675}"/>
                </a:ext>
              </a:extLst>
            </p:cNvPr>
            <p:cNvSpPr>
              <a:spLocks noChangeArrowheads="1"/>
            </p:cNvSpPr>
            <p:nvPr/>
          </p:nvSpPr>
          <p:spPr bwMode="auto">
            <a:xfrm>
              <a:off x="1189" y="2629"/>
              <a:ext cx="195" cy="207"/>
            </a:xfrm>
            <a:prstGeom prst="ellipse">
              <a:avLst/>
            </a:prstGeom>
            <a:solidFill>
              <a:schemeClr val="folHlink">
                <a:alpha val="50195"/>
              </a:schemeClr>
            </a:solidFill>
            <a:ln w="254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136" name="Oval 16">
              <a:extLst>
                <a:ext uri="{FF2B5EF4-FFF2-40B4-BE49-F238E27FC236}">
                  <a16:creationId xmlns:a16="http://schemas.microsoft.com/office/drawing/2014/main" id="{56124979-6E47-454A-80BB-27C5B4102A8C}"/>
                </a:ext>
              </a:extLst>
            </p:cNvPr>
            <p:cNvSpPr>
              <a:spLocks noChangeArrowheads="1"/>
            </p:cNvSpPr>
            <p:nvPr/>
          </p:nvSpPr>
          <p:spPr bwMode="auto">
            <a:xfrm>
              <a:off x="560" y="2285"/>
              <a:ext cx="195" cy="207"/>
            </a:xfrm>
            <a:prstGeom prst="ellipse">
              <a:avLst/>
            </a:prstGeom>
            <a:solidFill>
              <a:schemeClr val="folHlink">
                <a:alpha val="50195"/>
              </a:schemeClr>
            </a:solidFill>
            <a:ln w="254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cxnSp>
          <p:nvCxnSpPr>
            <p:cNvPr id="5137" name="AutoShape 17">
              <a:extLst>
                <a:ext uri="{FF2B5EF4-FFF2-40B4-BE49-F238E27FC236}">
                  <a16:creationId xmlns:a16="http://schemas.microsoft.com/office/drawing/2014/main" id="{113EBF59-8C03-4E73-83E0-B85854F6D13C}"/>
                </a:ext>
              </a:extLst>
            </p:cNvPr>
            <p:cNvCxnSpPr>
              <a:cxnSpLocks noChangeShapeType="1"/>
            </p:cNvCxnSpPr>
            <p:nvPr/>
          </p:nvCxnSpPr>
          <p:spPr bwMode="auto">
            <a:xfrm>
              <a:off x="1409" y="1947"/>
              <a:ext cx="773" cy="360"/>
            </a:xfrm>
            <a:prstGeom prst="curvedConnector3">
              <a:avLst>
                <a:gd name="adj1" fmla="val 49935"/>
              </a:avLst>
            </a:prstGeom>
            <a:noFill/>
            <a:ln w="31750" cap="sq">
              <a:solidFill>
                <a:schemeClr val="tx1"/>
              </a:solidFill>
              <a:round/>
              <a:headEnd type="none" w="sm" len="sm"/>
              <a:tailEnd type="stealth" w="lg" len="lg"/>
            </a:ln>
            <a:extLst>
              <a:ext uri="{909E8E84-426E-40DD-AFC4-6F175D3DCCD1}">
                <a14:hiddenFill xmlns:a14="http://schemas.microsoft.com/office/drawing/2010/main">
                  <a:noFill/>
                </a14:hiddenFill>
              </a:ext>
            </a:extLst>
          </p:spPr>
        </p:cxnSp>
        <p:cxnSp>
          <p:nvCxnSpPr>
            <p:cNvPr id="5138" name="AutoShape 18">
              <a:extLst>
                <a:ext uri="{FF2B5EF4-FFF2-40B4-BE49-F238E27FC236}">
                  <a16:creationId xmlns:a16="http://schemas.microsoft.com/office/drawing/2014/main" id="{219F727E-E7D7-467F-AA8A-18219EE00E51}"/>
                </a:ext>
              </a:extLst>
            </p:cNvPr>
            <p:cNvCxnSpPr>
              <a:cxnSpLocks noChangeShapeType="1"/>
            </p:cNvCxnSpPr>
            <p:nvPr/>
          </p:nvCxnSpPr>
          <p:spPr bwMode="auto">
            <a:xfrm flipV="1">
              <a:off x="1412" y="2301"/>
              <a:ext cx="770" cy="442"/>
            </a:xfrm>
            <a:prstGeom prst="curvedConnector3">
              <a:avLst>
                <a:gd name="adj1" fmla="val 50000"/>
              </a:avLst>
            </a:prstGeom>
            <a:noFill/>
            <a:ln w="31750" cap="sq">
              <a:solidFill>
                <a:schemeClr val="tx1"/>
              </a:solidFill>
              <a:round/>
              <a:headEnd type="none" w="sm" len="sm"/>
              <a:tailEnd type="stealth" w="lg" len="lg"/>
            </a:ln>
            <a:extLst>
              <a:ext uri="{909E8E84-426E-40DD-AFC4-6F175D3DCCD1}">
                <a14:hiddenFill xmlns:a14="http://schemas.microsoft.com/office/drawing/2010/main">
                  <a:noFill/>
                </a14:hiddenFill>
              </a:ext>
            </a:extLst>
          </p:spPr>
        </p:cxnSp>
        <p:sp>
          <p:nvSpPr>
            <p:cNvPr id="562195" name="Rectangle 19">
              <a:extLst>
                <a:ext uri="{FF2B5EF4-FFF2-40B4-BE49-F238E27FC236}">
                  <a16:creationId xmlns:a16="http://schemas.microsoft.com/office/drawing/2014/main" id="{DE8D6BF0-561C-4AC8-92C3-8EF19A28DE77}"/>
                </a:ext>
              </a:extLst>
            </p:cNvPr>
            <p:cNvSpPr>
              <a:spLocks noChangeArrowheads="1"/>
            </p:cNvSpPr>
            <p:nvPr/>
          </p:nvSpPr>
          <p:spPr bwMode="auto">
            <a:xfrm>
              <a:off x="1549" y="1767"/>
              <a:ext cx="794" cy="242"/>
            </a:xfrm>
            <a:prstGeom prst="rect">
              <a:avLst/>
            </a:prstGeom>
            <a:noFill/>
            <a:ln w="12700" cap="sq">
              <a:noFill/>
              <a:miter lim="800000"/>
              <a:headEnd type="none" w="sm" len="sm"/>
              <a:tailEnd type="none" w="sm" len="sm"/>
            </a:ln>
            <a:effectLst/>
          </p:spPr>
          <p:txBody>
            <a:bodyPr>
              <a:spAutoFit/>
            </a:bodyPr>
            <a:lstStyle/>
            <a:p>
              <a:pPr>
                <a:defRPr/>
              </a:pPr>
              <a:r>
                <a:rPr lang="en-US" sz="900">
                  <a:effectLst>
                    <a:outerShdw blurRad="38100" dist="38100" dir="2700000" algn="tl">
                      <a:srgbClr val="C0C0C0"/>
                    </a:outerShdw>
                  </a:effectLst>
                  <a:latin typeface="Times New Roman" pitchFamily="18" charset="0"/>
                </a:rPr>
                <a:t>Observations</a:t>
              </a:r>
              <a:r>
                <a:rPr lang="en-US" sz="1000">
                  <a:effectLst>
                    <a:outerShdw blurRad="38100" dist="38100" dir="2700000" algn="tl">
                      <a:srgbClr val="C0C0C0"/>
                    </a:outerShdw>
                  </a:effectLst>
                  <a:latin typeface="Times New Roman" pitchFamily="18" charset="0"/>
                </a:rPr>
                <a:t> </a:t>
              </a:r>
            </a:p>
          </p:txBody>
        </p:sp>
        <p:sp>
          <p:nvSpPr>
            <p:cNvPr id="562196" name="Rectangle 20">
              <a:extLst>
                <a:ext uri="{FF2B5EF4-FFF2-40B4-BE49-F238E27FC236}">
                  <a16:creationId xmlns:a16="http://schemas.microsoft.com/office/drawing/2014/main" id="{88BC0C41-664D-402F-BFB1-78465E3A8C71}"/>
                </a:ext>
              </a:extLst>
            </p:cNvPr>
            <p:cNvSpPr>
              <a:spLocks noChangeArrowheads="1"/>
            </p:cNvSpPr>
            <p:nvPr/>
          </p:nvSpPr>
          <p:spPr bwMode="auto">
            <a:xfrm>
              <a:off x="1594" y="2656"/>
              <a:ext cx="747" cy="227"/>
            </a:xfrm>
            <a:prstGeom prst="rect">
              <a:avLst/>
            </a:prstGeom>
            <a:noFill/>
            <a:ln w="12700" cap="sq">
              <a:noFill/>
              <a:miter lim="800000"/>
              <a:headEnd type="none" w="sm" len="sm"/>
              <a:tailEnd type="none" w="sm" len="sm"/>
            </a:ln>
            <a:effectLst/>
          </p:spPr>
          <p:txBody>
            <a:bodyPr>
              <a:spAutoFit/>
            </a:bodyPr>
            <a:lstStyle/>
            <a:p>
              <a:pPr>
                <a:defRPr/>
              </a:pPr>
              <a:r>
                <a:rPr lang="en-US" sz="900">
                  <a:effectLst>
                    <a:outerShdw blurRad="38100" dist="38100" dir="2700000" algn="tl">
                      <a:srgbClr val="C0C0C0"/>
                    </a:outerShdw>
                  </a:effectLst>
                  <a:latin typeface="Times New Roman" pitchFamily="18" charset="0"/>
                </a:rPr>
                <a:t>Forecasts </a:t>
              </a:r>
            </a:p>
          </p:txBody>
        </p:sp>
        <p:sp>
          <p:nvSpPr>
            <p:cNvPr id="562197" name="Oval 21">
              <a:extLst>
                <a:ext uri="{FF2B5EF4-FFF2-40B4-BE49-F238E27FC236}">
                  <a16:creationId xmlns:a16="http://schemas.microsoft.com/office/drawing/2014/main" id="{6AAD2CD2-DA3B-450C-891B-FC5657DB796C}"/>
                </a:ext>
              </a:extLst>
            </p:cNvPr>
            <p:cNvSpPr>
              <a:spLocks noChangeArrowheads="1"/>
            </p:cNvSpPr>
            <p:nvPr/>
          </p:nvSpPr>
          <p:spPr bwMode="auto">
            <a:xfrm>
              <a:off x="2190" y="1821"/>
              <a:ext cx="883" cy="930"/>
            </a:xfrm>
            <a:prstGeom prst="ellipse">
              <a:avLst/>
            </a:prstGeom>
            <a:solidFill>
              <a:schemeClr val="tx1">
                <a:alpha val="50000"/>
              </a:schemeClr>
            </a:solidFill>
            <a:ln w="12700" cap="sq">
              <a:solidFill>
                <a:schemeClr val="tx1"/>
              </a:solidFill>
              <a:round/>
              <a:headEnd type="none" w="sm" len="sm"/>
              <a:tailEnd type="none" w="sm" len="sm"/>
            </a:ln>
            <a:effectLst/>
          </p:spPr>
          <p:txBody>
            <a:bodyPr wrap="none" anchor="ctr"/>
            <a:lstStyle/>
            <a:p>
              <a:pPr>
                <a:defRPr/>
              </a:pPr>
              <a:endParaRPr lang="en-US" sz="1000">
                <a:solidFill>
                  <a:schemeClr val="bg1"/>
                </a:solidFill>
                <a:effectLst>
                  <a:outerShdw blurRad="38100" dist="38100" dir="2700000" algn="tl">
                    <a:srgbClr val="808080"/>
                  </a:outerShdw>
                </a:effectLst>
                <a:latin typeface="Times New Roman" pitchFamily="18" charset="0"/>
              </a:endParaRPr>
            </a:p>
            <a:p>
              <a:pPr>
                <a:defRPr/>
              </a:pPr>
              <a:r>
                <a:rPr lang="en-US" sz="900">
                  <a:solidFill>
                    <a:schemeClr val="bg1"/>
                  </a:solidFill>
                  <a:effectLst>
                    <a:outerShdw blurRad="38100" dist="38100" dir="2700000" algn="tl">
                      <a:srgbClr val="808080"/>
                    </a:outerShdw>
                  </a:effectLst>
                  <a:latin typeface="Arial Black" pitchFamily="34" charset="0"/>
                </a:rPr>
                <a:t>AIRNow</a:t>
              </a:r>
            </a:p>
            <a:p>
              <a:pPr>
                <a:defRPr/>
              </a:pPr>
              <a:r>
                <a:rPr lang="en-US" sz="1000">
                  <a:solidFill>
                    <a:schemeClr val="bg1"/>
                  </a:solidFill>
                  <a:effectLst>
                    <a:outerShdw blurRad="38100" dist="38100" dir="2700000" algn="tl">
                      <a:srgbClr val="808080"/>
                    </a:outerShdw>
                  </a:effectLst>
                  <a:latin typeface="Arial Black" pitchFamily="34" charset="0"/>
                </a:rPr>
                <a:t>Data </a:t>
              </a:r>
            </a:p>
            <a:p>
              <a:pPr>
                <a:defRPr/>
              </a:pPr>
              <a:r>
                <a:rPr lang="en-US" sz="1000">
                  <a:solidFill>
                    <a:schemeClr val="bg1"/>
                  </a:solidFill>
                  <a:effectLst>
                    <a:outerShdw blurRad="38100" dist="38100" dir="2700000" algn="tl">
                      <a:srgbClr val="808080"/>
                    </a:outerShdw>
                  </a:effectLst>
                  <a:latin typeface="Arial Black" pitchFamily="34" charset="0"/>
                </a:rPr>
                <a:t>Management </a:t>
              </a:r>
            </a:p>
            <a:p>
              <a:pPr>
                <a:defRPr/>
              </a:pPr>
              <a:r>
                <a:rPr lang="en-US" sz="1000">
                  <a:solidFill>
                    <a:schemeClr val="bg1"/>
                  </a:solidFill>
                  <a:effectLst>
                    <a:outerShdw blurRad="38100" dist="38100" dir="2700000" algn="tl">
                      <a:srgbClr val="808080"/>
                    </a:outerShdw>
                  </a:effectLst>
                  <a:latin typeface="Arial Black" pitchFamily="34" charset="0"/>
                </a:rPr>
                <a:t>Center</a:t>
              </a:r>
              <a:r>
                <a:rPr lang="en-US" sz="1000">
                  <a:solidFill>
                    <a:srgbClr val="FFFF00"/>
                  </a:solidFill>
                  <a:effectLst>
                    <a:outerShdw blurRad="38100" dist="38100" dir="2700000" algn="tl">
                      <a:srgbClr val="FFFFFF"/>
                    </a:outerShdw>
                  </a:effectLst>
                  <a:latin typeface="Arial Black" pitchFamily="34" charset="0"/>
                </a:rPr>
                <a:t> </a:t>
              </a:r>
            </a:p>
            <a:p>
              <a:pPr>
                <a:defRPr/>
              </a:pPr>
              <a:endParaRPr lang="en-US" sz="900">
                <a:solidFill>
                  <a:srgbClr val="FFFF00"/>
                </a:solidFill>
                <a:effectLst>
                  <a:outerShdw blurRad="38100" dist="38100" dir="2700000" algn="tl">
                    <a:srgbClr val="FFFFFF"/>
                  </a:outerShdw>
                </a:effectLst>
                <a:latin typeface="Arial Black" pitchFamily="34" charset="0"/>
              </a:endParaRPr>
            </a:p>
          </p:txBody>
        </p:sp>
        <p:sp>
          <p:nvSpPr>
            <p:cNvPr id="562198" name="AutoShape 22">
              <a:extLst>
                <a:ext uri="{FF2B5EF4-FFF2-40B4-BE49-F238E27FC236}">
                  <a16:creationId xmlns:a16="http://schemas.microsoft.com/office/drawing/2014/main" id="{D10D4A95-98AD-46E3-A1C4-9F06C8D33711}"/>
                </a:ext>
              </a:extLst>
            </p:cNvPr>
            <p:cNvSpPr>
              <a:spLocks noChangeArrowheads="1"/>
            </p:cNvSpPr>
            <p:nvPr/>
          </p:nvSpPr>
          <p:spPr bwMode="auto">
            <a:xfrm>
              <a:off x="3679" y="2486"/>
              <a:ext cx="481" cy="247"/>
            </a:xfrm>
            <a:prstGeom prst="flowChartAlternateProcess">
              <a:avLst/>
            </a:prstGeom>
            <a:solidFill>
              <a:schemeClr val="tx1">
                <a:alpha val="50000"/>
              </a:schemeClr>
            </a:solidFill>
            <a:ln w="12700" cap="sq">
              <a:solidFill>
                <a:schemeClr val="tx1"/>
              </a:solidFill>
              <a:miter lim="800000"/>
              <a:headEnd type="none" w="sm" len="sm"/>
              <a:tailEnd type="none" w="sm" len="sm"/>
            </a:ln>
            <a:effectLst/>
          </p:spPr>
          <p:txBody>
            <a:bodyPr wrap="none" anchor="ctr"/>
            <a:lstStyle/>
            <a:p>
              <a:pPr>
                <a:defRPr/>
              </a:pPr>
              <a:r>
                <a:rPr lang="en-US" sz="900">
                  <a:solidFill>
                    <a:schemeClr val="bg1"/>
                  </a:solidFill>
                  <a:effectLst>
                    <a:outerShdw blurRad="38100" dist="38100" dir="2700000" algn="tl">
                      <a:srgbClr val="808080"/>
                    </a:outerShdw>
                  </a:effectLst>
                  <a:latin typeface="Arial Black" pitchFamily="34" charset="0"/>
                </a:rPr>
                <a:t>Internet</a:t>
              </a:r>
            </a:p>
          </p:txBody>
        </p:sp>
        <p:sp>
          <p:nvSpPr>
            <p:cNvPr id="562199" name="AutoShape 23">
              <a:extLst>
                <a:ext uri="{FF2B5EF4-FFF2-40B4-BE49-F238E27FC236}">
                  <a16:creationId xmlns:a16="http://schemas.microsoft.com/office/drawing/2014/main" id="{72A8ABCC-D924-4A16-8752-09532CAD0ECA}"/>
                </a:ext>
              </a:extLst>
            </p:cNvPr>
            <p:cNvSpPr>
              <a:spLocks noChangeArrowheads="1"/>
            </p:cNvSpPr>
            <p:nvPr/>
          </p:nvSpPr>
          <p:spPr bwMode="auto">
            <a:xfrm>
              <a:off x="3646" y="1773"/>
              <a:ext cx="482" cy="239"/>
            </a:xfrm>
            <a:prstGeom prst="flowChartAlternateProcess">
              <a:avLst/>
            </a:prstGeom>
            <a:solidFill>
              <a:schemeClr val="tx1">
                <a:alpha val="50000"/>
              </a:schemeClr>
            </a:solidFill>
            <a:ln w="12700" cap="sq">
              <a:solidFill>
                <a:schemeClr val="tx1"/>
              </a:solidFill>
              <a:miter lim="800000"/>
              <a:headEnd type="none" w="sm" len="sm"/>
              <a:tailEnd type="none" w="sm" len="sm"/>
            </a:ln>
            <a:effectLst/>
          </p:spPr>
          <p:txBody>
            <a:bodyPr wrap="none" anchor="ctr"/>
            <a:lstStyle/>
            <a:p>
              <a:pPr>
                <a:defRPr/>
              </a:pPr>
              <a:r>
                <a:rPr lang="en-US" sz="1000">
                  <a:solidFill>
                    <a:schemeClr val="bg1"/>
                  </a:solidFill>
                  <a:effectLst>
                    <a:outerShdw blurRad="38100" dist="38100" dir="2700000" algn="tl">
                      <a:srgbClr val="808080"/>
                    </a:outerShdw>
                  </a:effectLst>
                  <a:latin typeface="Arial Black" pitchFamily="34" charset="0"/>
                </a:rPr>
                <a:t>Media</a:t>
              </a:r>
            </a:p>
          </p:txBody>
        </p:sp>
        <p:sp>
          <p:nvSpPr>
            <p:cNvPr id="562200" name="AutoShape 24">
              <a:extLst>
                <a:ext uri="{FF2B5EF4-FFF2-40B4-BE49-F238E27FC236}">
                  <a16:creationId xmlns:a16="http://schemas.microsoft.com/office/drawing/2014/main" id="{7611E5FB-5D8D-4ED9-958F-034E4C1AB1B5}"/>
                </a:ext>
              </a:extLst>
            </p:cNvPr>
            <p:cNvSpPr>
              <a:spLocks noChangeArrowheads="1"/>
            </p:cNvSpPr>
            <p:nvPr/>
          </p:nvSpPr>
          <p:spPr bwMode="auto">
            <a:xfrm>
              <a:off x="4736" y="1857"/>
              <a:ext cx="809" cy="976"/>
            </a:xfrm>
            <a:prstGeom prst="flowChartAlternateProcess">
              <a:avLst/>
            </a:prstGeom>
            <a:solidFill>
              <a:schemeClr val="tx1">
                <a:alpha val="50000"/>
              </a:schemeClr>
            </a:solidFill>
            <a:ln w="12700" cap="sq">
              <a:solidFill>
                <a:schemeClr val="tx1"/>
              </a:solidFill>
              <a:miter lim="800000"/>
              <a:headEnd type="none" w="sm" len="sm"/>
              <a:tailEnd type="none" w="sm" len="sm"/>
            </a:ln>
            <a:effectLst/>
          </p:spPr>
          <p:txBody>
            <a:bodyPr wrap="none" anchor="ctr"/>
            <a:lstStyle/>
            <a:p>
              <a:pPr>
                <a:defRPr/>
              </a:pPr>
              <a:endParaRPr lang="en-US" sz="1000">
                <a:effectLst>
                  <a:outerShdw blurRad="38100" dist="38100" dir="2700000" algn="tl">
                    <a:srgbClr val="FFFFFF"/>
                  </a:outerShdw>
                </a:effectLst>
                <a:latin typeface="Times New Roman" pitchFamily="18" charset="0"/>
              </a:endParaRPr>
            </a:p>
            <a:p>
              <a:pPr>
                <a:defRPr/>
              </a:pPr>
              <a:r>
                <a:rPr lang="en-US" sz="1000">
                  <a:solidFill>
                    <a:schemeClr val="bg1"/>
                  </a:solidFill>
                  <a:effectLst>
                    <a:outerShdw blurRad="38100" dist="38100" dir="2700000" algn="tl">
                      <a:srgbClr val="808080"/>
                    </a:outerShdw>
                  </a:effectLst>
                  <a:latin typeface="Arial Black" pitchFamily="34" charset="0"/>
                </a:rPr>
                <a:t>Decision</a:t>
              </a:r>
            </a:p>
            <a:p>
              <a:pPr>
                <a:defRPr/>
              </a:pPr>
              <a:r>
                <a:rPr lang="en-US" sz="1000">
                  <a:solidFill>
                    <a:schemeClr val="bg1"/>
                  </a:solidFill>
                  <a:effectLst>
                    <a:outerShdw blurRad="38100" dist="38100" dir="2700000" algn="tl">
                      <a:srgbClr val="808080"/>
                    </a:outerShdw>
                  </a:effectLst>
                  <a:latin typeface="Arial Black" pitchFamily="34" charset="0"/>
                </a:rPr>
                <a:t>Makers </a:t>
              </a:r>
            </a:p>
            <a:p>
              <a:pPr>
                <a:defRPr/>
              </a:pPr>
              <a:r>
                <a:rPr lang="en-US" sz="1000">
                  <a:solidFill>
                    <a:schemeClr val="bg1"/>
                  </a:solidFill>
                  <a:effectLst>
                    <a:outerShdw blurRad="38100" dist="38100" dir="2700000" algn="tl">
                      <a:srgbClr val="808080"/>
                    </a:outerShdw>
                  </a:effectLst>
                  <a:latin typeface="Arial Black" pitchFamily="34" charset="0"/>
                </a:rPr>
                <a:t>and </a:t>
              </a:r>
            </a:p>
            <a:p>
              <a:pPr>
                <a:defRPr/>
              </a:pPr>
              <a:r>
                <a:rPr lang="en-US" sz="1000">
                  <a:solidFill>
                    <a:schemeClr val="bg1"/>
                  </a:solidFill>
                  <a:effectLst>
                    <a:outerShdw blurRad="38100" dist="38100" dir="2700000" algn="tl">
                      <a:srgbClr val="808080"/>
                    </a:outerShdw>
                  </a:effectLst>
                  <a:latin typeface="Arial Black" pitchFamily="34" charset="0"/>
                </a:rPr>
                <a:t>Public</a:t>
              </a:r>
              <a:r>
                <a:rPr lang="en-US" sz="900">
                  <a:effectLst>
                    <a:outerShdw blurRad="38100" dist="38100" dir="2700000" algn="tl">
                      <a:srgbClr val="FFFFFF"/>
                    </a:outerShdw>
                  </a:effectLst>
                  <a:latin typeface="Times New Roman" pitchFamily="18" charset="0"/>
                </a:rPr>
                <a:t> </a:t>
              </a:r>
            </a:p>
            <a:p>
              <a:pPr>
                <a:defRPr/>
              </a:pPr>
              <a:r>
                <a:rPr lang="en-US" sz="700">
                  <a:effectLst>
                    <a:outerShdw blurRad="38100" dist="38100" dir="2700000" algn="tl">
                      <a:srgbClr val="FFFFFF"/>
                    </a:outerShdw>
                  </a:effectLst>
                  <a:latin typeface="Times New Roman" pitchFamily="18" charset="0"/>
                </a:rPr>
                <a:t>   </a:t>
              </a:r>
              <a:r>
                <a:rPr lang="en-US" sz="1400">
                  <a:effectLst>
                    <a:outerShdw blurRad="38100" dist="38100" dir="2700000" algn="tl">
                      <a:srgbClr val="FFFFFF"/>
                    </a:outerShdw>
                  </a:effectLst>
                  <a:latin typeface="Times New Roman" pitchFamily="18" charset="0"/>
                </a:rPr>
                <a:t>  </a:t>
              </a:r>
            </a:p>
          </p:txBody>
        </p:sp>
        <p:cxnSp>
          <p:nvCxnSpPr>
            <p:cNvPr id="5145" name="AutoShape 25">
              <a:extLst>
                <a:ext uri="{FF2B5EF4-FFF2-40B4-BE49-F238E27FC236}">
                  <a16:creationId xmlns:a16="http://schemas.microsoft.com/office/drawing/2014/main" id="{B78916DC-EC27-4F3C-AA19-7EDC185E0C35}"/>
                </a:ext>
              </a:extLst>
            </p:cNvPr>
            <p:cNvCxnSpPr>
              <a:cxnSpLocks noChangeShapeType="1"/>
            </p:cNvCxnSpPr>
            <p:nvPr/>
          </p:nvCxnSpPr>
          <p:spPr bwMode="auto">
            <a:xfrm flipV="1">
              <a:off x="3073" y="1930"/>
              <a:ext cx="558" cy="347"/>
            </a:xfrm>
            <a:prstGeom prst="curvedConnector3">
              <a:avLst>
                <a:gd name="adj1" fmla="val 50000"/>
              </a:avLst>
            </a:prstGeom>
            <a:noFill/>
            <a:ln w="31750" cap="sq">
              <a:solidFill>
                <a:schemeClr val="tx1"/>
              </a:solidFill>
              <a:round/>
              <a:headEnd type="none" w="sm" len="sm"/>
              <a:tailEnd type="stealth" w="lg" len="lg"/>
            </a:ln>
            <a:extLst>
              <a:ext uri="{909E8E84-426E-40DD-AFC4-6F175D3DCCD1}">
                <a14:hiddenFill xmlns:a14="http://schemas.microsoft.com/office/drawing/2010/main">
                  <a:noFill/>
                </a14:hiddenFill>
              </a:ext>
            </a:extLst>
          </p:spPr>
        </p:cxnSp>
        <p:sp>
          <p:nvSpPr>
            <p:cNvPr id="5146" name="Freeform 26">
              <a:extLst>
                <a:ext uri="{FF2B5EF4-FFF2-40B4-BE49-F238E27FC236}">
                  <a16:creationId xmlns:a16="http://schemas.microsoft.com/office/drawing/2014/main" id="{B2969BFC-E616-4A3B-AFA6-9C0B7BFDCBD7}"/>
                </a:ext>
              </a:extLst>
            </p:cNvPr>
            <p:cNvSpPr>
              <a:spLocks/>
            </p:cNvSpPr>
            <p:nvPr/>
          </p:nvSpPr>
          <p:spPr bwMode="auto">
            <a:xfrm>
              <a:off x="3069" y="2292"/>
              <a:ext cx="600" cy="282"/>
            </a:xfrm>
            <a:custGeom>
              <a:avLst/>
              <a:gdLst>
                <a:gd name="T0" fmla="*/ 0 w 1167"/>
                <a:gd name="T1" fmla="*/ 0 h 591"/>
                <a:gd name="T2" fmla="*/ 51 w 1167"/>
                <a:gd name="T3" fmla="*/ 30 h 591"/>
                <a:gd name="T4" fmla="*/ 88 w 1167"/>
                <a:gd name="T5" fmla="*/ 54 h 591"/>
                <a:gd name="T6" fmla="*/ 158 w 1167"/>
                <a:gd name="T7" fmla="*/ 64 h 591"/>
                <a:gd name="T8" fmla="*/ 0 60000 65536"/>
                <a:gd name="T9" fmla="*/ 0 60000 65536"/>
                <a:gd name="T10" fmla="*/ 0 60000 65536"/>
                <a:gd name="T11" fmla="*/ 0 60000 65536"/>
                <a:gd name="T12" fmla="*/ 0 w 1167"/>
                <a:gd name="T13" fmla="*/ 0 h 591"/>
                <a:gd name="T14" fmla="*/ 1167 w 1167"/>
                <a:gd name="T15" fmla="*/ 591 h 591"/>
              </a:gdLst>
              <a:ahLst/>
              <a:cxnLst>
                <a:cxn ang="T8">
                  <a:pos x="T0" y="T1"/>
                </a:cxn>
                <a:cxn ang="T9">
                  <a:pos x="T2" y="T3"/>
                </a:cxn>
                <a:cxn ang="T10">
                  <a:pos x="T4" y="T5"/>
                </a:cxn>
                <a:cxn ang="T11">
                  <a:pos x="T6" y="T7"/>
                </a:cxn>
              </a:cxnLst>
              <a:rect l="T12" t="T13" r="T14" b="T15"/>
              <a:pathLst>
                <a:path w="1167" h="591">
                  <a:moveTo>
                    <a:pt x="0" y="0"/>
                  </a:moveTo>
                  <a:cubicBezTo>
                    <a:pt x="134" y="96"/>
                    <a:pt x="269" y="193"/>
                    <a:pt x="376" y="276"/>
                  </a:cubicBezTo>
                  <a:cubicBezTo>
                    <a:pt x="483" y="359"/>
                    <a:pt x="513" y="447"/>
                    <a:pt x="645" y="499"/>
                  </a:cubicBezTo>
                  <a:cubicBezTo>
                    <a:pt x="777" y="551"/>
                    <a:pt x="1080" y="576"/>
                    <a:pt x="1167" y="591"/>
                  </a:cubicBezTo>
                </a:path>
              </a:pathLst>
            </a:custGeom>
            <a:noFill/>
            <a:ln w="31750" cap="sq" cmpd="sng">
              <a:solidFill>
                <a:schemeClr val="tx1"/>
              </a:solidFill>
              <a:prstDash val="solid"/>
              <a:round/>
              <a:headEnd type="none" w="sm" len="sm"/>
              <a:tailEnd type="stealth" w="lg" len="lg"/>
            </a:ln>
            <a:extLst>
              <a:ext uri="{909E8E84-426E-40DD-AFC4-6F175D3DCCD1}">
                <a14:hiddenFill xmlns:a14="http://schemas.microsoft.com/office/drawing/2010/main">
                  <a:solidFill>
                    <a:srgbClr val="FFFFFF"/>
                  </a:solidFill>
                </a14:hiddenFill>
              </a:ext>
            </a:extLst>
          </p:spPr>
          <p:txBody>
            <a:bodyPr/>
            <a:lstStyle/>
            <a:p>
              <a:endParaRPr lang="en-US"/>
            </a:p>
          </p:txBody>
        </p:sp>
        <p:cxnSp>
          <p:nvCxnSpPr>
            <p:cNvPr id="5147" name="AutoShape 27">
              <a:extLst>
                <a:ext uri="{FF2B5EF4-FFF2-40B4-BE49-F238E27FC236}">
                  <a16:creationId xmlns:a16="http://schemas.microsoft.com/office/drawing/2014/main" id="{AC81916B-8C81-499A-9686-906E6AC28DAC}"/>
                </a:ext>
              </a:extLst>
            </p:cNvPr>
            <p:cNvCxnSpPr>
              <a:cxnSpLocks noChangeShapeType="1"/>
              <a:stCxn id="562199" idx="3"/>
            </p:cNvCxnSpPr>
            <p:nvPr/>
          </p:nvCxnSpPr>
          <p:spPr bwMode="auto">
            <a:xfrm>
              <a:off x="4129" y="1893"/>
              <a:ext cx="603" cy="341"/>
            </a:xfrm>
            <a:prstGeom prst="curvedConnector3">
              <a:avLst>
                <a:gd name="adj1" fmla="val 49917"/>
              </a:avLst>
            </a:prstGeom>
            <a:noFill/>
            <a:ln w="31750" cap="sq">
              <a:solidFill>
                <a:schemeClr val="tx1"/>
              </a:solidFill>
              <a:round/>
              <a:headEnd type="none" w="sm" len="sm"/>
              <a:tailEnd type="stealth" w="lg" len="lg"/>
            </a:ln>
            <a:extLst>
              <a:ext uri="{909E8E84-426E-40DD-AFC4-6F175D3DCCD1}">
                <a14:hiddenFill xmlns:a14="http://schemas.microsoft.com/office/drawing/2010/main">
                  <a:noFill/>
                </a14:hiddenFill>
              </a:ext>
            </a:extLst>
          </p:spPr>
        </p:cxnSp>
        <p:cxnSp>
          <p:nvCxnSpPr>
            <p:cNvPr id="5148" name="AutoShape 28">
              <a:extLst>
                <a:ext uri="{FF2B5EF4-FFF2-40B4-BE49-F238E27FC236}">
                  <a16:creationId xmlns:a16="http://schemas.microsoft.com/office/drawing/2014/main" id="{0A949F7F-6742-4EEA-87CC-3E040474F7DE}"/>
                </a:ext>
              </a:extLst>
            </p:cNvPr>
            <p:cNvCxnSpPr>
              <a:cxnSpLocks noChangeShapeType="1"/>
            </p:cNvCxnSpPr>
            <p:nvPr/>
          </p:nvCxnSpPr>
          <p:spPr bwMode="auto">
            <a:xfrm flipV="1">
              <a:off x="4161" y="2217"/>
              <a:ext cx="573" cy="366"/>
            </a:xfrm>
            <a:prstGeom prst="curvedConnector3">
              <a:avLst>
                <a:gd name="adj1" fmla="val 49912"/>
              </a:avLst>
            </a:prstGeom>
            <a:noFill/>
            <a:ln w="31750" cap="sq">
              <a:solidFill>
                <a:schemeClr val="tx1"/>
              </a:solidFill>
              <a:round/>
              <a:headEnd type="none" w="sm" len="sm"/>
              <a:tailEnd type="stealth" w="lg" len="lg"/>
            </a:ln>
            <a:extLst>
              <a:ext uri="{909E8E84-426E-40DD-AFC4-6F175D3DCCD1}">
                <a14:hiddenFill xmlns:a14="http://schemas.microsoft.com/office/drawing/2010/main">
                  <a:noFill/>
                </a14:hiddenFill>
              </a:ext>
            </a:extLst>
          </p:spPr>
        </p:cxnSp>
        <p:sp>
          <p:nvSpPr>
            <p:cNvPr id="562205" name="Rectangle 29">
              <a:extLst>
                <a:ext uri="{FF2B5EF4-FFF2-40B4-BE49-F238E27FC236}">
                  <a16:creationId xmlns:a16="http://schemas.microsoft.com/office/drawing/2014/main" id="{6E89F71F-F0D7-4F40-AFC1-A9E3ED37E2D4}"/>
                </a:ext>
              </a:extLst>
            </p:cNvPr>
            <p:cNvSpPr>
              <a:spLocks noChangeArrowheads="1"/>
            </p:cNvSpPr>
            <p:nvPr/>
          </p:nvSpPr>
          <p:spPr bwMode="auto">
            <a:xfrm>
              <a:off x="2981" y="1778"/>
              <a:ext cx="416" cy="227"/>
            </a:xfrm>
            <a:prstGeom prst="rect">
              <a:avLst/>
            </a:prstGeom>
            <a:noFill/>
            <a:ln w="12700" cap="sq">
              <a:noFill/>
              <a:miter lim="800000"/>
              <a:headEnd type="none" w="sm" len="sm"/>
              <a:tailEnd type="none" w="sm" len="sm"/>
            </a:ln>
            <a:effectLst/>
          </p:spPr>
          <p:txBody>
            <a:bodyPr>
              <a:spAutoFit/>
            </a:bodyPr>
            <a:lstStyle/>
            <a:p>
              <a:pPr>
                <a:defRPr/>
              </a:pPr>
              <a:r>
                <a:rPr lang="en-US" sz="900">
                  <a:effectLst>
                    <a:outerShdw blurRad="38100" dist="38100" dir="2700000" algn="tl">
                      <a:srgbClr val="C0C0C0"/>
                    </a:outerShdw>
                  </a:effectLst>
                  <a:latin typeface="Times New Roman" pitchFamily="18" charset="0"/>
                </a:rPr>
                <a:t>Data </a:t>
              </a:r>
            </a:p>
          </p:txBody>
        </p:sp>
        <p:sp>
          <p:nvSpPr>
            <p:cNvPr id="562206" name="Rectangle 30">
              <a:extLst>
                <a:ext uri="{FF2B5EF4-FFF2-40B4-BE49-F238E27FC236}">
                  <a16:creationId xmlns:a16="http://schemas.microsoft.com/office/drawing/2014/main" id="{0A5AE5B4-F330-4716-84E3-0D9F27F078D4}"/>
                </a:ext>
              </a:extLst>
            </p:cNvPr>
            <p:cNvSpPr>
              <a:spLocks noChangeArrowheads="1"/>
            </p:cNvSpPr>
            <p:nvPr/>
          </p:nvSpPr>
          <p:spPr bwMode="auto">
            <a:xfrm>
              <a:off x="2922" y="2590"/>
              <a:ext cx="745" cy="362"/>
            </a:xfrm>
            <a:prstGeom prst="rect">
              <a:avLst/>
            </a:prstGeom>
            <a:noFill/>
            <a:ln w="12700" cap="sq">
              <a:noFill/>
              <a:miter lim="800000"/>
              <a:headEnd type="none" w="sm" len="sm"/>
              <a:tailEnd type="none" w="sm" len="sm"/>
            </a:ln>
            <a:effectLst/>
          </p:spPr>
          <p:txBody>
            <a:bodyPr>
              <a:spAutoFit/>
            </a:bodyPr>
            <a:lstStyle/>
            <a:p>
              <a:pPr>
                <a:defRPr/>
              </a:pPr>
              <a:r>
                <a:rPr lang="en-US" sz="900">
                  <a:effectLst>
                    <a:outerShdw blurRad="38100" dist="38100" dir="2700000" algn="tl">
                      <a:srgbClr val="C0C0C0"/>
                    </a:outerShdw>
                  </a:effectLst>
                  <a:latin typeface="Times New Roman" pitchFamily="18" charset="0"/>
                </a:rPr>
                <a:t>Maps and Forecasts </a:t>
              </a:r>
            </a:p>
          </p:txBody>
        </p:sp>
        <p:sp>
          <p:nvSpPr>
            <p:cNvPr id="562207" name="Rectangle 31">
              <a:extLst>
                <a:ext uri="{FF2B5EF4-FFF2-40B4-BE49-F238E27FC236}">
                  <a16:creationId xmlns:a16="http://schemas.microsoft.com/office/drawing/2014/main" id="{26FE0354-0D7F-4F15-BD58-16E94D99B4BF}"/>
                </a:ext>
              </a:extLst>
            </p:cNvPr>
            <p:cNvSpPr>
              <a:spLocks noChangeArrowheads="1"/>
            </p:cNvSpPr>
            <p:nvPr/>
          </p:nvSpPr>
          <p:spPr bwMode="auto">
            <a:xfrm>
              <a:off x="754" y="2853"/>
              <a:ext cx="172" cy="197"/>
            </a:xfrm>
            <a:prstGeom prst="rect">
              <a:avLst/>
            </a:prstGeom>
            <a:noFill/>
            <a:ln w="12700" cap="sq">
              <a:noFill/>
              <a:miter lim="800000"/>
              <a:headEnd type="none" w="sm" len="sm"/>
              <a:tailEnd type="none" w="sm" len="sm"/>
            </a:ln>
            <a:effectLst/>
          </p:spPr>
          <p:txBody>
            <a:bodyPr wrap="none">
              <a:spAutoFit/>
            </a:bodyPr>
            <a:lstStyle/>
            <a:p>
              <a:pPr algn="l">
                <a:defRPr/>
              </a:pPr>
              <a:endParaRPr kumimoji="1" lang="en-US" sz="700">
                <a:effectLst>
                  <a:outerShdw blurRad="38100" dist="38100" dir="2700000" algn="tl">
                    <a:srgbClr val="C0C0C0"/>
                  </a:outerShdw>
                </a:effectLst>
                <a:latin typeface="Times New Roman" pitchFamily="18" charset="0"/>
              </a:endParaRPr>
            </a:p>
          </p:txBody>
        </p:sp>
        <p:sp>
          <p:nvSpPr>
            <p:cNvPr id="562208" name="Rectangle 32">
              <a:extLst>
                <a:ext uri="{FF2B5EF4-FFF2-40B4-BE49-F238E27FC236}">
                  <a16:creationId xmlns:a16="http://schemas.microsoft.com/office/drawing/2014/main" id="{DCDA5A0C-1173-4FA3-AC1D-2185C41DD022}"/>
                </a:ext>
              </a:extLst>
            </p:cNvPr>
            <p:cNvSpPr>
              <a:spLocks noChangeArrowheads="1"/>
            </p:cNvSpPr>
            <p:nvPr/>
          </p:nvSpPr>
          <p:spPr bwMode="auto">
            <a:xfrm>
              <a:off x="1941" y="2072"/>
              <a:ext cx="172" cy="197"/>
            </a:xfrm>
            <a:prstGeom prst="rect">
              <a:avLst/>
            </a:prstGeom>
            <a:noFill/>
            <a:ln w="12700" cap="sq">
              <a:noFill/>
              <a:miter lim="800000"/>
              <a:headEnd type="none" w="sm" len="sm"/>
              <a:tailEnd type="none" w="sm" len="sm"/>
            </a:ln>
            <a:effectLst/>
          </p:spPr>
          <p:txBody>
            <a:bodyPr wrap="none">
              <a:spAutoFit/>
            </a:bodyPr>
            <a:lstStyle/>
            <a:p>
              <a:pPr>
                <a:defRPr/>
              </a:pPr>
              <a:endParaRPr kumimoji="1" lang="en-US" sz="700">
                <a:effectLst>
                  <a:outerShdw blurRad="38100" dist="38100" dir="2700000" algn="tl">
                    <a:srgbClr val="C0C0C0"/>
                  </a:outerShdw>
                </a:effectLst>
                <a:latin typeface="Times New Roman" pitchFamily="18" charset="0"/>
              </a:endParaRPr>
            </a:p>
          </p:txBody>
        </p:sp>
        <p:sp>
          <p:nvSpPr>
            <p:cNvPr id="562209" name="Rectangle 33">
              <a:extLst>
                <a:ext uri="{FF2B5EF4-FFF2-40B4-BE49-F238E27FC236}">
                  <a16:creationId xmlns:a16="http://schemas.microsoft.com/office/drawing/2014/main" id="{FF91FD51-AF16-4739-B5E9-3C0FA3357187}"/>
                </a:ext>
              </a:extLst>
            </p:cNvPr>
            <p:cNvSpPr>
              <a:spLocks noChangeArrowheads="1"/>
            </p:cNvSpPr>
            <p:nvPr/>
          </p:nvSpPr>
          <p:spPr bwMode="auto">
            <a:xfrm>
              <a:off x="1811" y="2801"/>
              <a:ext cx="172" cy="197"/>
            </a:xfrm>
            <a:prstGeom prst="rect">
              <a:avLst/>
            </a:prstGeom>
            <a:noFill/>
            <a:ln w="12700" cap="sq">
              <a:noFill/>
              <a:miter lim="800000"/>
              <a:headEnd type="none" w="sm" len="sm"/>
              <a:tailEnd type="none" w="sm" len="sm"/>
            </a:ln>
            <a:effectLst/>
          </p:spPr>
          <p:txBody>
            <a:bodyPr wrap="none">
              <a:spAutoFit/>
            </a:bodyPr>
            <a:lstStyle/>
            <a:p>
              <a:pPr algn="l">
                <a:defRPr/>
              </a:pPr>
              <a:endParaRPr kumimoji="1" lang="en-US" sz="700">
                <a:effectLst>
                  <a:outerShdw blurRad="38100" dist="38100" dir="2700000" algn="tl">
                    <a:srgbClr val="C0C0C0"/>
                  </a:outerShdw>
                </a:effectLst>
                <a:latin typeface="Times New Roman" pitchFamily="18" charset="0"/>
              </a:endParaRPr>
            </a:p>
          </p:txBody>
        </p:sp>
        <p:sp>
          <p:nvSpPr>
            <p:cNvPr id="562210" name="Rectangle 34">
              <a:extLst>
                <a:ext uri="{FF2B5EF4-FFF2-40B4-BE49-F238E27FC236}">
                  <a16:creationId xmlns:a16="http://schemas.microsoft.com/office/drawing/2014/main" id="{165B3722-B519-485B-B9AA-1876C476AC35}"/>
                </a:ext>
              </a:extLst>
            </p:cNvPr>
            <p:cNvSpPr>
              <a:spLocks noChangeArrowheads="1"/>
            </p:cNvSpPr>
            <p:nvPr/>
          </p:nvSpPr>
          <p:spPr bwMode="auto">
            <a:xfrm>
              <a:off x="2985" y="2094"/>
              <a:ext cx="172" cy="197"/>
            </a:xfrm>
            <a:prstGeom prst="rect">
              <a:avLst/>
            </a:prstGeom>
            <a:noFill/>
            <a:ln w="12700" cap="sq">
              <a:noFill/>
              <a:miter lim="800000"/>
              <a:headEnd type="none" w="sm" len="sm"/>
              <a:tailEnd type="none" w="sm" len="sm"/>
            </a:ln>
            <a:effectLst/>
          </p:spPr>
          <p:txBody>
            <a:bodyPr wrap="none">
              <a:spAutoFit/>
            </a:bodyPr>
            <a:lstStyle/>
            <a:p>
              <a:pPr algn="l">
                <a:defRPr/>
              </a:pPr>
              <a:endParaRPr lang="en-US" sz="700">
                <a:effectLst>
                  <a:outerShdw blurRad="38100" dist="38100" dir="2700000" algn="tl">
                    <a:srgbClr val="C0C0C0"/>
                  </a:outerShdw>
                </a:effectLst>
                <a:latin typeface="Times New Roman" pitchFamily="18" charset="0"/>
              </a:endParaRPr>
            </a:p>
          </p:txBody>
        </p:sp>
        <p:sp>
          <p:nvSpPr>
            <p:cNvPr id="562211" name="Rectangle 35">
              <a:extLst>
                <a:ext uri="{FF2B5EF4-FFF2-40B4-BE49-F238E27FC236}">
                  <a16:creationId xmlns:a16="http://schemas.microsoft.com/office/drawing/2014/main" id="{10E38DA7-E4A1-4D24-A85D-1C0881678EF0}"/>
                </a:ext>
              </a:extLst>
            </p:cNvPr>
            <p:cNvSpPr>
              <a:spLocks noChangeArrowheads="1"/>
            </p:cNvSpPr>
            <p:nvPr/>
          </p:nvSpPr>
          <p:spPr bwMode="auto">
            <a:xfrm>
              <a:off x="3021" y="2859"/>
              <a:ext cx="614" cy="197"/>
            </a:xfrm>
            <a:prstGeom prst="rect">
              <a:avLst/>
            </a:prstGeom>
            <a:noFill/>
            <a:ln w="12700" cap="sq">
              <a:noFill/>
              <a:miter lim="800000"/>
              <a:headEnd type="none" w="sm" len="sm"/>
              <a:tailEnd type="none" w="sm" len="sm"/>
            </a:ln>
            <a:effectLst/>
          </p:spPr>
          <p:txBody>
            <a:bodyPr anchor="ctr">
              <a:spAutoFit/>
            </a:bodyPr>
            <a:lstStyle/>
            <a:p>
              <a:pPr algn="l">
                <a:defRPr/>
              </a:pPr>
              <a:endParaRPr lang="en-US" sz="700">
                <a:effectLst>
                  <a:outerShdw blurRad="38100" dist="38100" dir="2700000" algn="tl">
                    <a:srgbClr val="C0C0C0"/>
                  </a:outerShdw>
                </a:effectLst>
                <a:latin typeface="Times New Roman" pitchFamily="18" charset="0"/>
              </a:endParaRPr>
            </a:p>
          </p:txBody>
        </p:sp>
        <p:sp>
          <p:nvSpPr>
            <p:cNvPr id="562212" name="Rectangle 36">
              <a:extLst>
                <a:ext uri="{FF2B5EF4-FFF2-40B4-BE49-F238E27FC236}">
                  <a16:creationId xmlns:a16="http://schemas.microsoft.com/office/drawing/2014/main" id="{58E5431E-55E3-480F-9572-1DE6DFAEDEA6}"/>
                </a:ext>
              </a:extLst>
            </p:cNvPr>
            <p:cNvSpPr>
              <a:spLocks noChangeArrowheads="1"/>
            </p:cNvSpPr>
            <p:nvPr/>
          </p:nvSpPr>
          <p:spPr bwMode="auto">
            <a:xfrm>
              <a:off x="3600" y="1984"/>
              <a:ext cx="172" cy="197"/>
            </a:xfrm>
            <a:prstGeom prst="rect">
              <a:avLst/>
            </a:prstGeom>
            <a:noFill/>
            <a:ln w="12700" cap="sq">
              <a:noFill/>
              <a:miter lim="800000"/>
              <a:headEnd type="none" w="sm" len="sm"/>
              <a:tailEnd type="none" w="sm" len="sm"/>
            </a:ln>
            <a:effectLst/>
          </p:spPr>
          <p:txBody>
            <a:bodyPr wrap="none" anchor="ctr">
              <a:spAutoFit/>
            </a:bodyPr>
            <a:lstStyle/>
            <a:p>
              <a:pPr algn="l">
                <a:defRPr/>
              </a:pPr>
              <a:endParaRPr lang="en-US" sz="700">
                <a:effectLst>
                  <a:outerShdw blurRad="38100" dist="38100" dir="2700000" algn="tl">
                    <a:srgbClr val="C0C0C0"/>
                  </a:outerShdw>
                </a:effectLst>
                <a:latin typeface="Times New Roman" pitchFamily="18" charset="0"/>
              </a:endParaRPr>
            </a:p>
          </p:txBody>
        </p:sp>
        <p:sp>
          <p:nvSpPr>
            <p:cNvPr id="562213" name="Rectangle 37">
              <a:extLst>
                <a:ext uri="{FF2B5EF4-FFF2-40B4-BE49-F238E27FC236}">
                  <a16:creationId xmlns:a16="http://schemas.microsoft.com/office/drawing/2014/main" id="{302E08CA-EB95-4D71-AD47-9DA3FAFBF1B5}"/>
                </a:ext>
              </a:extLst>
            </p:cNvPr>
            <p:cNvSpPr>
              <a:spLocks noChangeArrowheads="1"/>
            </p:cNvSpPr>
            <p:nvPr/>
          </p:nvSpPr>
          <p:spPr bwMode="auto">
            <a:xfrm>
              <a:off x="3692" y="2699"/>
              <a:ext cx="192" cy="197"/>
            </a:xfrm>
            <a:prstGeom prst="rect">
              <a:avLst/>
            </a:prstGeom>
            <a:noFill/>
            <a:ln w="12700" cap="sq">
              <a:noFill/>
              <a:miter lim="800000"/>
              <a:headEnd type="none" w="sm" len="sm"/>
              <a:tailEnd type="none" w="sm" len="sm"/>
            </a:ln>
            <a:effectLst/>
          </p:spPr>
          <p:txBody>
            <a:bodyPr wrap="none" anchor="ctr">
              <a:spAutoFit/>
            </a:bodyPr>
            <a:lstStyle/>
            <a:p>
              <a:pPr algn="l">
                <a:defRPr/>
              </a:pPr>
              <a:r>
                <a:rPr lang="en-US" sz="700">
                  <a:effectLst>
                    <a:outerShdw blurRad="38100" dist="38100" dir="2700000" algn="tl">
                      <a:srgbClr val="C0C0C0"/>
                    </a:outerShdw>
                  </a:effectLst>
                  <a:latin typeface="Times New Roman" pitchFamily="18" charset="0"/>
                </a:rPr>
                <a:t> </a:t>
              </a:r>
            </a:p>
          </p:txBody>
        </p:sp>
      </p:grpSp>
      <p:sp>
        <p:nvSpPr>
          <p:cNvPr id="5129" name="Rectangle 40">
            <a:extLst>
              <a:ext uri="{FF2B5EF4-FFF2-40B4-BE49-F238E27FC236}">
                <a16:creationId xmlns:a16="http://schemas.microsoft.com/office/drawing/2014/main" id="{FFB29DE0-33E6-41AE-B226-0CB8306B3D12}"/>
              </a:ext>
            </a:extLst>
          </p:cNvPr>
          <p:cNvSpPr>
            <a:spLocks noGrp="1" noChangeArrowheads="1"/>
          </p:cNvSpPr>
          <p:nvPr>
            <p:ph type="title"/>
          </p:nvPr>
        </p:nvSpPr>
        <p:spPr>
          <a:xfrm>
            <a:off x="0" y="103188"/>
            <a:ext cx="9144000" cy="895350"/>
          </a:xfrm>
          <a:noFill/>
        </p:spPr>
        <p:txBody>
          <a:bodyPr/>
          <a:lstStyle/>
          <a:p>
            <a:pPr eaLnBrk="1" hangingPunct="1"/>
            <a:r>
              <a:rPr lang="en-US" altLang="en-US" sz="3800" b="1"/>
              <a:t>About AIRNow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a:extLst>
              <a:ext uri="{FF2B5EF4-FFF2-40B4-BE49-F238E27FC236}">
                <a16:creationId xmlns:a16="http://schemas.microsoft.com/office/drawing/2014/main" id="{A921EF61-A75F-4E78-94AF-22E1EC446C9C}"/>
              </a:ext>
            </a:extLst>
          </p:cNvPr>
          <p:cNvSpPr>
            <a:spLocks noGrp="1" noChangeArrowheads="1"/>
          </p:cNvSpPr>
          <p:nvPr>
            <p:ph type="body" idx="1"/>
          </p:nvPr>
        </p:nvSpPr>
        <p:spPr>
          <a:xfrm>
            <a:off x="0" y="1600200"/>
            <a:ext cx="5141913" cy="4525963"/>
          </a:xfrm>
          <a:noFill/>
        </p:spPr>
        <p:txBody>
          <a:bodyPr lIns="92075" tIns="46038" rIns="92075" bIns="46038"/>
          <a:lstStyle/>
          <a:p>
            <a:pPr eaLnBrk="1" hangingPunct="1">
              <a:lnSpc>
                <a:spcPct val="90000"/>
              </a:lnSpc>
            </a:pPr>
            <a:r>
              <a:rPr lang="en-US" altLang="en-US"/>
              <a:t>Real-time, hourly maps and data</a:t>
            </a:r>
          </a:p>
          <a:p>
            <a:pPr eaLnBrk="1" hangingPunct="1">
              <a:lnSpc>
                <a:spcPct val="90000"/>
              </a:lnSpc>
            </a:pPr>
            <a:r>
              <a:rPr lang="en-US" altLang="en-US"/>
              <a:t>Forecasts (300+ cities)</a:t>
            </a:r>
          </a:p>
          <a:p>
            <a:pPr eaLnBrk="1" hangingPunct="1">
              <a:lnSpc>
                <a:spcPct val="90000"/>
              </a:lnSpc>
            </a:pPr>
            <a:r>
              <a:rPr lang="en-US" altLang="en-US"/>
              <a:t>News stories, e.g. wildfires</a:t>
            </a:r>
          </a:p>
          <a:p>
            <a:pPr eaLnBrk="1" hangingPunct="1">
              <a:lnSpc>
                <a:spcPct val="90000"/>
              </a:lnSpc>
            </a:pPr>
            <a:r>
              <a:rPr lang="en-US" altLang="en-US"/>
              <a:t>Web cams (air quality)</a:t>
            </a:r>
          </a:p>
          <a:p>
            <a:pPr eaLnBrk="1" hangingPunct="1">
              <a:lnSpc>
                <a:spcPct val="90000"/>
              </a:lnSpc>
            </a:pPr>
            <a:r>
              <a:rPr lang="en-US" altLang="en-US"/>
              <a:t>Seasonal air comparisons</a:t>
            </a:r>
          </a:p>
        </p:txBody>
      </p:sp>
      <p:sp>
        <p:nvSpPr>
          <p:cNvPr id="6147" name="Rectangle 10">
            <a:extLst>
              <a:ext uri="{FF2B5EF4-FFF2-40B4-BE49-F238E27FC236}">
                <a16:creationId xmlns:a16="http://schemas.microsoft.com/office/drawing/2014/main" id="{470D0933-3285-43C2-8857-EB85EEC07168}"/>
              </a:ext>
            </a:extLst>
          </p:cNvPr>
          <p:cNvSpPr>
            <a:spLocks noGrp="1" noChangeArrowheads="1"/>
          </p:cNvSpPr>
          <p:nvPr>
            <p:ph type="title"/>
          </p:nvPr>
        </p:nvSpPr>
        <p:spPr>
          <a:xfrm>
            <a:off x="0" y="103188"/>
            <a:ext cx="9144000" cy="895350"/>
          </a:xfrm>
          <a:noFill/>
        </p:spPr>
        <p:txBody>
          <a:bodyPr/>
          <a:lstStyle/>
          <a:p>
            <a:pPr eaLnBrk="1" hangingPunct="1"/>
            <a:r>
              <a:rPr lang="en-US" altLang="en-US" sz="3800" b="1"/>
              <a:t>AIRNow Products</a:t>
            </a:r>
            <a:endParaRPr lang="en-US" altLang="en-US" sz="3800" b="1">
              <a:sym typeface="Wingdings" panose="05000000000000000000" pitchFamily="2" charset="2"/>
            </a:endParaRPr>
          </a:p>
        </p:txBody>
      </p:sp>
      <p:pic>
        <p:nvPicPr>
          <p:cNvPr id="6148" name="Picture 12" descr="AQI Forecast - http://www.epa.gov/airnow/today/forecast_aqi_20091006_usa.jpg">
            <a:extLst>
              <a:ext uri="{FF2B5EF4-FFF2-40B4-BE49-F238E27FC236}">
                <a16:creationId xmlns:a16="http://schemas.microsoft.com/office/drawing/2014/main" id="{6E8D0D81-AE09-4233-A7CE-1F00AE1E36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1888" y="1144588"/>
            <a:ext cx="2765425" cy="210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17" descr="forecast_aqi_20091006_ca_nv">
            <a:extLst>
              <a:ext uri="{FF2B5EF4-FFF2-40B4-BE49-F238E27FC236}">
                <a16:creationId xmlns:a16="http://schemas.microsoft.com/office/drawing/2014/main" id="{8398BD2B-1289-4614-A6E9-50F60ED7F5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5338" y="2730500"/>
            <a:ext cx="2784475"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18" descr="forecast_aqi_20091006_mi_in_oh">
            <a:extLst>
              <a:ext uri="{FF2B5EF4-FFF2-40B4-BE49-F238E27FC236}">
                <a16:creationId xmlns:a16="http://schemas.microsoft.com/office/drawing/2014/main" id="{3DCFFE03-2BC6-4721-A2AC-AE98F6A6A2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94450" y="4446588"/>
            <a:ext cx="2749550" cy="209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USAToday for EM">
            <a:extLst>
              <a:ext uri="{FF2B5EF4-FFF2-40B4-BE49-F238E27FC236}">
                <a16:creationId xmlns:a16="http://schemas.microsoft.com/office/drawing/2014/main" id="{C69B3583-5EA8-4212-8002-0005CF90A9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8100" y="3048000"/>
            <a:ext cx="13843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71" name="Group 5">
            <a:extLst>
              <a:ext uri="{FF2B5EF4-FFF2-40B4-BE49-F238E27FC236}">
                <a16:creationId xmlns:a16="http://schemas.microsoft.com/office/drawing/2014/main" id="{CF95B35A-DFAF-4CC6-BD54-BC9DB17BA77C}"/>
              </a:ext>
            </a:extLst>
          </p:cNvPr>
          <p:cNvGrpSpPr>
            <a:grpSpLocks/>
          </p:cNvGrpSpPr>
          <p:nvPr/>
        </p:nvGrpSpPr>
        <p:grpSpPr bwMode="auto">
          <a:xfrm>
            <a:off x="5105400" y="1143000"/>
            <a:ext cx="3022600" cy="5326063"/>
            <a:chOff x="3234" y="737"/>
            <a:chExt cx="1904" cy="3355"/>
          </a:xfrm>
        </p:grpSpPr>
        <p:cxnSp>
          <p:nvCxnSpPr>
            <p:cNvPr id="7200" name="AutoShape 6">
              <a:extLst>
                <a:ext uri="{FF2B5EF4-FFF2-40B4-BE49-F238E27FC236}">
                  <a16:creationId xmlns:a16="http://schemas.microsoft.com/office/drawing/2014/main" id="{7B76CDFD-CC0D-409B-B858-1BAC747169FA}"/>
                </a:ext>
              </a:extLst>
            </p:cNvPr>
            <p:cNvCxnSpPr>
              <a:cxnSpLocks noChangeShapeType="1"/>
              <a:stCxn id="7173" idx="3"/>
              <a:endCxn id="7201" idx="1"/>
            </p:cNvCxnSpPr>
            <p:nvPr/>
          </p:nvCxnSpPr>
          <p:spPr bwMode="auto">
            <a:xfrm>
              <a:off x="3234" y="2281"/>
              <a:ext cx="671" cy="182"/>
            </a:xfrm>
            <a:prstGeom prst="curvedConnector3">
              <a:avLst>
                <a:gd name="adj1" fmla="val 49926"/>
              </a:avLst>
            </a:prstGeom>
            <a:noFill/>
            <a:ln w="25400" cap="sq">
              <a:solidFill>
                <a:schemeClr val="folHlink"/>
              </a:solidFill>
              <a:round/>
              <a:headEnd type="none" w="sm" len="sm"/>
              <a:tailEnd type="stealth" w="lg" len="lg"/>
            </a:ln>
            <a:extLst>
              <a:ext uri="{909E8E84-426E-40DD-AFC4-6F175D3DCCD1}">
                <a14:hiddenFill xmlns:a14="http://schemas.microsoft.com/office/drawing/2010/main">
                  <a:noFill/>
                </a14:hiddenFill>
              </a:ext>
            </a:extLst>
          </p:spPr>
        </p:cxnSp>
        <p:sp>
          <p:nvSpPr>
            <p:cNvPr id="7201" name="AutoShape 7">
              <a:extLst>
                <a:ext uri="{FF2B5EF4-FFF2-40B4-BE49-F238E27FC236}">
                  <a16:creationId xmlns:a16="http://schemas.microsoft.com/office/drawing/2014/main" id="{BDBE0804-EC04-4B45-B5F6-53E89EA43F6F}"/>
                </a:ext>
              </a:extLst>
            </p:cNvPr>
            <p:cNvSpPr>
              <a:spLocks noChangeArrowheads="1"/>
            </p:cNvSpPr>
            <p:nvPr/>
          </p:nvSpPr>
          <p:spPr bwMode="auto">
            <a:xfrm>
              <a:off x="3905" y="1850"/>
              <a:ext cx="1096" cy="1225"/>
            </a:xfrm>
            <a:prstGeom prst="flowChartAlternateProcess">
              <a:avLst/>
            </a:prstGeom>
            <a:solidFill>
              <a:schemeClr val="tx2">
                <a:alpha val="20000"/>
              </a:schemeClr>
            </a:solidFill>
            <a:ln w="3175" cap="sq">
              <a:solidFill>
                <a:schemeClr val="tx1"/>
              </a:solidFill>
              <a:miter lim="800000"/>
              <a:headEnd type="none" w="sm" len="sm"/>
              <a:tailEnd type="none" w="sm" len="sm"/>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202" name="AutoShape 8">
              <a:extLst>
                <a:ext uri="{FF2B5EF4-FFF2-40B4-BE49-F238E27FC236}">
                  <a16:creationId xmlns:a16="http://schemas.microsoft.com/office/drawing/2014/main" id="{AE9FE4CF-D08C-4EE2-BD89-A195EB7D2383}"/>
                </a:ext>
              </a:extLst>
            </p:cNvPr>
            <p:cNvSpPr>
              <a:spLocks noChangeArrowheads="1"/>
            </p:cNvSpPr>
            <p:nvPr/>
          </p:nvSpPr>
          <p:spPr bwMode="auto">
            <a:xfrm>
              <a:off x="3738" y="3099"/>
              <a:ext cx="1379" cy="981"/>
            </a:xfrm>
            <a:prstGeom prst="flowChartAlternateProcess">
              <a:avLst/>
            </a:prstGeom>
            <a:solidFill>
              <a:schemeClr val="tx2">
                <a:alpha val="20000"/>
              </a:schemeClr>
            </a:solidFill>
            <a:ln w="3175" cap="sq">
              <a:solidFill>
                <a:schemeClr val="tx1"/>
              </a:solidFill>
              <a:miter lim="800000"/>
              <a:headEnd type="none" w="sm" len="sm"/>
              <a:tailEnd type="none" w="sm" len="sm"/>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203" name="AutoShape 9">
              <a:extLst>
                <a:ext uri="{FF2B5EF4-FFF2-40B4-BE49-F238E27FC236}">
                  <a16:creationId xmlns:a16="http://schemas.microsoft.com/office/drawing/2014/main" id="{A34FD65C-8765-4EA3-864D-BAA271C733E6}"/>
                </a:ext>
              </a:extLst>
            </p:cNvPr>
            <p:cNvSpPr>
              <a:spLocks noChangeArrowheads="1"/>
            </p:cNvSpPr>
            <p:nvPr/>
          </p:nvSpPr>
          <p:spPr bwMode="auto">
            <a:xfrm>
              <a:off x="3646" y="737"/>
              <a:ext cx="1492" cy="1090"/>
            </a:xfrm>
            <a:prstGeom prst="flowChartAlternateProcess">
              <a:avLst/>
            </a:prstGeom>
            <a:solidFill>
              <a:schemeClr val="tx2">
                <a:alpha val="20000"/>
              </a:schemeClr>
            </a:solidFill>
            <a:ln w="3175" cap="sq">
              <a:solidFill>
                <a:schemeClr val="tx1"/>
              </a:solidFill>
              <a:miter lim="800000"/>
              <a:headEnd type="none" w="sm" len="sm"/>
              <a:tailEnd type="none" w="sm" len="sm"/>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pic>
          <p:nvPicPr>
            <p:cNvPr id="7204" name="Picture 10" descr="cnn">
              <a:extLst>
                <a:ext uri="{FF2B5EF4-FFF2-40B4-BE49-F238E27FC236}">
                  <a16:creationId xmlns:a16="http://schemas.microsoft.com/office/drawing/2014/main" id="{9D8FD6E2-81DD-4F41-B46A-D432F4E2A7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6" y="789"/>
              <a:ext cx="1328" cy="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5" name="Picture 11" descr="CNNlogo">
              <a:extLst>
                <a:ext uri="{FF2B5EF4-FFF2-40B4-BE49-F238E27FC236}">
                  <a16:creationId xmlns:a16="http://schemas.microsoft.com/office/drawing/2014/main" id="{4F9C05CA-43A7-4997-BB4B-6DE0925D91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61" y="1507"/>
              <a:ext cx="32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06" name="Text Box 12">
              <a:extLst>
                <a:ext uri="{FF2B5EF4-FFF2-40B4-BE49-F238E27FC236}">
                  <a16:creationId xmlns:a16="http://schemas.microsoft.com/office/drawing/2014/main" id="{9AA44721-007D-4941-A35B-1FB3E3659520}"/>
                </a:ext>
              </a:extLst>
            </p:cNvPr>
            <p:cNvSpPr txBox="1">
              <a:spLocks noChangeArrowheads="1"/>
            </p:cNvSpPr>
            <p:nvPr/>
          </p:nvSpPr>
          <p:spPr bwMode="auto">
            <a:xfrm>
              <a:off x="3854" y="3919"/>
              <a:ext cx="121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200" b="1"/>
                <a:t>Other Media Outlets</a:t>
              </a:r>
            </a:p>
          </p:txBody>
        </p:sp>
        <p:pic>
          <p:nvPicPr>
            <p:cNvPr id="7207" name="Picture 13" descr="weather underground">
              <a:extLst>
                <a:ext uri="{FF2B5EF4-FFF2-40B4-BE49-F238E27FC236}">
                  <a16:creationId xmlns:a16="http://schemas.microsoft.com/office/drawing/2014/main" id="{2A4BB8B6-F13E-451A-9151-CEF5DA322C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37" y="3472"/>
              <a:ext cx="386"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8" name="Picture 14" descr="WSI">
              <a:extLst>
                <a:ext uri="{FF2B5EF4-FFF2-40B4-BE49-F238E27FC236}">
                  <a16:creationId xmlns:a16="http://schemas.microsoft.com/office/drawing/2014/main" id="{0517EA54-44E0-4BCA-95C8-6AFCB8C423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12" y="3444"/>
              <a:ext cx="409"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9" name="Picture 15" descr="AccuWeather">
              <a:extLst>
                <a:ext uri="{FF2B5EF4-FFF2-40B4-BE49-F238E27FC236}">
                  <a16:creationId xmlns:a16="http://schemas.microsoft.com/office/drawing/2014/main" id="{1053D84F-11BB-411F-B176-CEBEE5B5B13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22" y="3786"/>
              <a:ext cx="897"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10" name="Picture 16" descr="WeatherChannel">
              <a:extLst>
                <a:ext uri="{FF2B5EF4-FFF2-40B4-BE49-F238E27FC236}">
                  <a16:creationId xmlns:a16="http://schemas.microsoft.com/office/drawing/2014/main" id="{4A47029E-8087-4FF8-BFD9-2DAF9263880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r="7230"/>
            <a:stretch>
              <a:fillRect/>
            </a:stretch>
          </p:blipFill>
          <p:spPr bwMode="auto">
            <a:xfrm>
              <a:off x="4299" y="3141"/>
              <a:ext cx="375"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11" name="Text Box 17">
              <a:extLst>
                <a:ext uri="{FF2B5EF4-FFF2-40B4-BE49-F238E27FC236}">
                  <a16:creationId xmlns:a16="http://schemas.microsoft.com/office/drawing/2014/main" id="{B3321806-6355-4B1F-8586-3005AC71FEE6}"/>
                </a:ext>
              </a:extLst>
            </p:cNvPr>
            <p:cNvSpPr txBox="1">
              <a:spLocks noChangeArrowheads="1"/>
            </p:cNvSpPr>
            <p:nvPr/>
          </p:nvSpPr>
          <p:spPr bwMode="auto">
            <a:xfrm>
              <a:off x="3782" y="1680"/>
              <a:ext cx="121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200" b="1"/>
                <a:t>National Media</a:t>
              </a:r>
            </a:p>
          </p:txBody>
        </p:sp>
        <p:sp>
          <p:nvSpPr>
            <p:cNvPr id="7212" name="Text Box 18">
              <a:extLst>
                <a:ext uri="{FF2B5EF4-FFF2-40B4-BE49-F238E27FC236}">
                  <a16:creationId xmlns:a16="http://schemas.microsoft.com/office/drawing/2014/main" id="{09704AD0-B984-4096-A906-6331A4BB57D9}"/>
                </a:ext>
              </a:extLst>
            </p:cNvPr>
            <p:cNvSpPr txBox="1">
              <a:spLocks noChangeArrowheads="1"/>
            </p:cNvSpPr>
            <p:nvPr/>
          </p:nvSpPr>
          <p:spPr bwMode="auto">
            <a:xfrm>
              <a:off x="3900" y="2936"/>
              <a:ext cx="121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200" b="1"/>
                <a:t>Newspaper</a:t>
              </a:r>
            </a:p>
          </p:txBody>
        </p:sp>
        <p:cxnSp>
          <p:nvCxnSpPr>
            <p:cNvPr id="7213" name="AutoShape 19">
              <a:extLst>
                <a:ext uri="{FF2B5EF4-FFF2-40B4-BE49-F238E27FC236}">
                  <a16:creationId xmlns:a16="http://schemas.microsoft.com/office/drawing/2014/main" id="{47BE37B3-668B-4355-A1F4-BD2E3BB7A5C8}"/>
                </a:ext>
              </a:extLst>
            </p:cNvPr>
            <p:cNvCxnSpPr>
              <a:cxnSpLocks noChangeShapeType="1"/>
              <a:stCxn id="7173" idx="3"/>
              <a:endCxn id="7202" idx="1"/>
            </p:cNvCxnSpPr>
            <p:nvPr/>
          </p:nvCxnSpPr>
          <p:spPr bwMode="auto">
            <a:xfrm>
              <a:off x="3234" y="2281"/>
              <a:ext cx="504" cy="1309"/>
            </a:xfrm>
            <a:prstGeom prst="curvedConnector3">
              <a:avLst>
                <a:gd name="adj1" fmla="val 50000"/>
              </a:avLst>
            </a:prstGeom>
            <a:noFill/>
            <a:ln w="25400" cap="sq">
              <a:solidFill>
                <a:schemeClr val="folHlink"/>
              </a:solidFill>
              <a:round/>
              <a:headEnd type="none" w="sm" len="sm"/>
              <a:tailEnd type="stealth" w="lg" len="lg"/>
            </a:ln>
            <a:extLst>
              <a:ext uri="{909E8E84-426E-40DD-AFC4-6F175D3DCCD1}">
                <a14:hiddenFill xmlns:a14="http://schemas.microsoft.com/office/drawing/2010/main">
                  <a:noFill/>
                </a14:hiddenFill>
              </a:ext>
            </a:extLst>
          </p:spPr>
        </p:cxnSp>
        <p:cxnSp>
          <p:nvCxnSpPr>
            <p:cNvPr id="7214" name="AutoShape 20">
              <a:extLst>
                <a:ext uri="{FF2B5EF4-FFF2-40B4-BE49-F238E27FC236}">
                  <a16:creationId xmlns:a16="http://schemas.microsoft.com/office/drawing/2014/main" id="{863D99D5-280E-4E69-BFD1-89125058069C}"/>
                </a:ext>
              </a:extLst>
            </p:cNvPr>
            <p:cNvCxnSpPr>
              <a:cxnSpLocks noChangeShapeType="1"/>
              <a:stCxn id="7173" idx="3"/>
              <a:endCxn id="7203" idx="1"/>
            </p:cNvCxnSpPr>
            <p:nvPr/>
          </p:nvCxnSpPr>
          <p:spPr bwMode="auto">
            <a:xfrm flipV="1">
              <a:off x="3234" y="1282"/>
              <a:ext cx="412" cy="999"/>
            </a:xfrm>
            <a:prstGeom prst="curvedConnector3">
              <a:avLst>
                <a:gd name="adj1" fmla="val 50000"/>
              </a:avLst>
            </a:prstGeom>
            <a:noFill/>
            <a:ln w="25400" cap="sq">
              <a:solidFill>
                <a:schemeClr val="folHlink"/>
              </a:solidFill>
              <a:round/>
              <a:headEnd type="none" w="sm" len="sm"/>
              <a:tailEnd type="stealth" w="lg" len="lg"/>
            </a:ln>
            <a:extLst>
              <a:ext uri="{909E8E84-426E-40DD-AFC4-6F175D3DCCD1}">
                <a14:hiddenFill xmlns:a14="http://schemas.microsoft.com/office/drawing/2010/main">
                  <a:noFill/>
                </a14:hiddenFill>
              </a:ext>
            </a:extLst>
          </p:spPr>
        </p:cxnSp>
        <p:pic>
          <p:nvPicPr>
            <p:cNvPr id="7215" name="Picture 21" descr="usalogo">
              <a:extLst>
                <a:ext uri="{FF2B5EF4-FFF2-40B4-BE49-F238E27FC236}">
                  <a16:creationId xmlns:a16="http://schemas.microsoft.com/office/drawing/2014/main" id="{6C30DA1A-30D6-4148-B263-8D0447CBD6F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74" y="2840"/>
              <a:ext cx="25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72" name="Rectangle 22">
            <a:extLst>
              <a:ext uri="{FF2B5EF4-FFF2-40B4-BE49-F238E27FC236}">
                <a16:creationId xmlns:a16="http://schemas.microsoft.com/office/drawing/2014/main" id="{FD620F13-F0F6-44DB-A049-20FD051ACB2B}"/>
              </a:ext>
            </a:extLst>
          </p:cNvPr>
          <p:cNvSpPr>
            <a:spLocks noChangeArrowheads="1"/>
          </p:cNvSpPr>
          <p:nvPr/>
        </p:nvSpPr>
        <p:spPr bwMode="auto">
          <a:xfrm>
            <a:off x="457200" y="254000"/>
            <a:ext cx="74676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000">
                <a:solidFill>
                  <a:schemeClr val="tx2"/>
                </a:solidFill>
              </a:rPr>
              <a:t>Communication</a:t>
            </a:r>
          </a:p>
        </p:txBody>
      </p:sp>
      <p:sp>
        <p:nvSpPr>
          <p:cNvPr id="7173" name="AutoShape 23">
            <a:extLst>
              <a:ext uri="{FF2B5EF4-FFF2-40B4-BE49-F238E27FC236}">
                <a16:creationId xmlns:a16="http://schemas.microsoft.com/office/drawing/2014/main" id="{D74D7E96-4E0A-4EF3-A4C7-9DD55FA620CE}"/>
              </a:ext>
            </a:extLst>
          </p:cNvPr>
          <p:cNvSpPr>
            <a:spLocks noChangeArrowheads="1"/>
          </p:cNvSpPr>
          <p:nvPr/>
        </p:nvSpPr>
        <p:spPr bwMode="auto">
          <a:xfrm>
            <a:off x="3371850" y="3367088"/>
            <a:ext cx="1762125" cy="506412"/>
          </a:xfrm>
          <a:prstGeom prst="flowChartAlternateProcess">
            <a:avLst/>
          </a:prstGeom>
          <a:solidFill>
            <a:schemeClr val="tx2">
              <a:alpha val="20000"/>
            </a:schemeClr>
          </a:solidFill>
          <a:ln w="3175" cap="sq">
            <a:solidFill>
              <a:schemeClr val="tx1"/>
            </a:solidFill>
            <a:miter lim="800000"/>
            <a:headEnd type="none" w="sm" len="sm"/>
            <a:tailEnd type="none" w="sm" len="sm"/>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174" name="Text Box 24">
            <a:extLst>
              <a:ext uri="{FF2B5EF4-FFF2-40B4-BE49-F238E27FC236}">
                <a16:creationId xmlns:a16="http://schemas.microsoft.com/office/drawing/2014/main" id="{0E8C1D61-B228-4D65-841E-821DF546B036}"/>
              </a:ext>
            </a:extLst>
          </p:cNvPr>
          <p:cNvSpPr txBox="1">
            <a:spLocks noChangeArrowheads="1"/>
          </p:cNvSpPr>
          <p:nvPr/>
        </p:nvSpPr>
        <p:spPr bwMode="auto">
          <a:xfrm>
            <a:off x="3375025" y="3365500"/>
            <a:ext cx="17113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400" b="1"/>
              <a:t>Data and Forecasts</a:t>
            </a:r>
          </a:p>
        </p:txBody>
      </p:sp>
      <p:grpSp>
        <p:nvGrpSpPr>
          <p:cNvPr id="7175" name="Group 25">
            <a:extLst>
              <a:ext uri="{FF2B5EF4-FFF2-40B4-BE49-F238E27FC236}">
                <a16:creationId xmlns:a16="http://schemas.microsoft.com/office/drawing/2014/main" id="{1DAA31FD-45A3-4F5F-B7A6-C9A702809E9D}"/>
              </a:ext>
            </a:extLst>
          </p:cNvPr>
          <p:cNvGrpSpPr>
            <a:grpSpLocks/>
          </p:cNvGrpSpPr>
          <p:nvPr/>
        </p:nvGrpSpPr>
        <p:grpSpPr bwMode="auto">
          <a:xfrm>
            <a:off x="3068638" y="1204913"/>
            <a:ext cx="2097087" cy="2162175"/>
            <a:chOff x="1956" y="759"/>
            <a:chExt cx="1321" cy="1362"/>
          </a:xfrm>
        </p:grpSpPr>
        <p:sp>
          <p:nvSpPr>
            <p:cNvPr id="7195" name="AutoShape 26">
              <a:extLst>
                <a:ext uri="{FF2B5EF4-FFF2-40B4-BE49-F238E27FC236}">
                  <a16:creationId xmlns:a16="http://schemas.microsoft.com/office/drawing/2014/main" id="{765D920E-065B-486E-881B-79628059E66B}"/>
                </a:ext>
              </a:extLst>
            </p:cNvPr>
            <p:cNvSpPr>
              <a:spLocks noChangeArrowheads="1"/>
            </p:cNvSpPr>
            <p:nvPr/>
          </p:nvSpPr>
          <p:spPr bwMode="auto">
            <a:xfrm>
              <a:off x="1956" y="759"/>
              <a:ext cx="1321" cy="1090"/>
            </a:xfrm>
            <a:prstGeom prst="flowChartAlternateProcess">
              <a:avLst/>
            </a:prstGeom>
            <a:solidFill>
              <a:schemeClr val="tx2">
                <a:alpha val="20000"/>
              </a:schemeClr>
            </a:solidFill>
            <a:ln w="3175" cap="sq">
              <a:solidFill>
                <a:schemeClr val="tx1"/>
              </a:solidFill>
              <a:miter lim="800000"/>
              <a:headEnd type="none" w="sm" len="sm"/>
              <a:tailEnd type="none" w="sm" len="sm"/>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chemeClr val="bg1"/>
                </a:solidFill>
              </a:endParaRPr>
            </a:p>
          </p:txBody>
        </p:sp>
        <p:pic>
          <p:nvPicPr>
            <p:cNvPr id="7196" name="Picture 27">
              <a:extLst>
                <a:ext uri="{FF2B5EF4-FFF2-40B4-BE49-F238E27FC236}">
                  <a16:creationId xmlns:a16="http://schemas.microsoft.com/office/drawing/2014/main" id="{C360190E-242E-49D5-BF93-7A65DC4AFB5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26" y="800"/>
              <a:ext cx="1207" cy="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pic>
          <p:nvPicPr>
            <p:cNvPr id="7197" name="Picture 28" descr="logo-epa-airnow">
              <a:extLst>
                <a:ext uri="{FF2B5EF4-FFF2-40B4-BE49-F238E27FC236}">
                  <a16:creationId xmlns:a16="http://schemas.microsoft.com/office/drawing/2014/main" id="{3EF90B4C-4615-4A89-B0E4-A42D54DABB9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27" y="1482"/>
              <a:ext cx="252"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98" name="Text Box 29">
              <a:extLst>
                <a:ext uri="{FF2B5EF4-FFF2-40B4-BE49-F238E27FC236}">
                  <a16:creationId xmlns:a16="http://schemas.microsoft.com/office/drawing/2014/main" id="{235BA7CA-5C5E-4886-8880-F95CC844C5BF}"/>
                </a:ext>
              </a:extLst>
            </p:cNvPr>
            <p:cNvSpPr txBox="1">
              <a:spLocks noChangeArrowheads="1"/>
            </p:cNvSpPr>
            <p:nvPr/>
          </p:nvSpPr>
          <p:spPr bwMode="auto">
            <a:xfrm>
              <a:off x="2206" y="1680"/>
              <a:ext cx="90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200" b="1"/>
                <a:t>AIRNow web site</a:t>
              </a:r>
            </a:p>
          </p:txBody>
        </p:sp>
        <p:cxnSp>
          <p:nvCxnSpPr>
            <p:cNvPr id="7199" name="AutoShape 30">
              <a:extLst>
                <a:ext uri="{FF2B5EF4-FFF2-40B4-BE49-F238E27FC236}">
                  <a16:creationId xmlns:a16="http://schemas.microsoft.com/office/drawing/2014/main" id="{0E03D8EE-933A-4245-B85B-0D88E4D4F660}"/>
                </a:ext>
              </a:extLst>
            </p:cNvPr>
            <p:cNvCxnSpPr>
              <a:cxnSpLocks noChangeShapeType="1"/>
              <a:stCxn id="7173" idx="0"/>
              <a:endCxn id="7198" idx="2"/>
            </p:cNvCxnSpPr>
            <p:nvPr/>
          </p:nvCxnSpPr>
          <p:spPr bwMode="auto">
            <a:xfrm flipV="1">
              <a:off x="2655" y="1853"/>
              <a:ext cx="3" cy="268"/>
            </a:xfrm>
            <a:prstGeom prst="straightConnector1">
              <a:avLst/>
            </a:prstGeom>
            <a:noFill/>
            <a:ln w="25400" cap="sq">
              <a:solidFill>
                <a:schemeClr val="folHlink"/>
              </a:solidFill>
              <a:round/>
              <a:headEnd type="none" w="sm" len="sm"/>
              <a:tailEnd type="triangle" w="lg" len="med"/>
            </a:ln>
            <a:extLst>
              <a:ext uri="{909E8E84-426E-40DD-AFC4-6F175D3DCCD1}">
                <a14:hiddenFill xmlns:a14="http://schemas.microsoft.com/office/drawing/2010/main">
                  <a:noFill/>
                </a14:hiddenFill>
              </a:ext>
            </a:extLst>
          </p:spPr>
        </p:cxnSp>
      </p:grpSp>
      <p:grpSp>
        <p:nvGrpSpPr>
          <p:cNvPr id="7176" name="Group 31">
            <a:extLst>
              <a:ext uri="{FF2B5EF4-FFF2-40B4-BE49-F238E27FC236}">
                <a16:creationId xmlns:a16="http://schemas.microsoft.com/office/drawing/2014/main" id="{FE8C177E-9020-4F4D-B942-0558B5AF6450}"/>
              </a:ext>
            </a:extLst>
          </p:cNvPr>
          <p:cNvGrpSpPr>
            <a:grpSpLocks/>
          </p:cNvGrpSpPr>
          <p:nvPr/>
        </p:nvGrpSpPr>
        <p:grpSpPr bwMode="auto">
          <a:xfrm>
            <a:off x="2894013" y="3873500"/>
            <a:ext cx="2678112" cy="2698750"/>
            <a:chOff x="1887" y="2440"/>
            <a:chExt cx="1575" cy="1549"/>
          </a:xfrm>
        </p:grpSpPr>
        <p:cxnSp>
          <p:nvCxnSpPr>
            <p:cNvPr id="7191" name="AutoShape 32">
              <a:extLst>
                <a:ext uri="{FF2B5EF4-FFF2-40B4-BE49-F238E27FC236}">
                  <a16:creationId xmlns:a16="http://schemas.microsoft.com/office/drawing/2014/main" id="{43693C1C-BC11-496B-9904-1EEA2F80B124}"/>
                </a:ext>
              </a:extLst>
            </p:cNvPr>
            <p:cNvCxnSpPr>
              <a:cxnSpLocks noChangeShapeType="1"/>
              <a:stCxn id="7173" idx="2"/>
              <a:endCxn id="7192" idx="0"/>
            </p:cNvCxnSpPr>
            <p:nvPr/>
          </p:nvCxnSpPr>
          <p:spPr bwMode="auto">
            <a:xfrm flipH="1">
              <a:off x="2654" y="2440"/>
              <a:ext cx="1" cy="334"/>
            </a:xfrm>
            <a:prstGeom prst="straightConnector1">
              <a:avLst/>
            </a:prstGeom>
            <a:noFill/>
            <a:ln w="25400" cap="sq">
              <a:solidFill>
                <a:schemeClr val="folHlink"/>
              </a:solidFill>
              <a:round/>
              <a:headEnd type="none" w="sm" len="sm"/>
              <a:tailEnd type="triangle" w="lg" len="med"/>
            </a:ln>
            <a:extLst>
              <a:ext uri="{909E8E84-426E-40DD-AFC4-6F175D3DCCD1}">
                <a14:hiddenFill xmlns:a14="http://schemas.microsoft.com/office/drawing/2010/main">
                  <a:noFill/>
                </a14:hiddenFill>
              </a:ext>
            </a:extLst>
          </p:spPr>
        </p:cxnSp>
        <p:sp>
          <p:nvSpPr>
            <p:cNvPr id="7192" name="AutoShape 33">
              <a:extLst>
                <a:ext uri="{FF2B5EF4-FFF2-40B4-BE49-F238E27FC236}">
                  <a16:creationId xmlns:a16="http://schemas.microsoft.com/office/drawing/2014/main" id="{004FF90B-4AC8-4D3E-B814-B2699FDCD22A}"/>
                </a:ext>
              </a:extLst>
            </p:cNvPr>
            <p:cNvSpPr>
              <a:spLocks noChangeArrowheads="1"/>
            </p:cNvSpPr>
            <p:nvPr/>
          </p:nvSpPr>
          <p:spPr bwMode="auto">
            <a:xfrm>
              <a:off x="1887" y="2774"/>
              <a:ext cx="1533" cy="1215"/>
            </a:xfrm>
            <a:prstGeom prst="flowChartAlternateProcess">
              <a:avLst/>
            </a:prstGeom>
            <a:solidFill>
              <a:schemeClr val="tx2">
                <a:alpha val="20000"/>
              </a:schemeClr>
            </a:solidFill>
            <a:ln w="3175" cap="sq">
              <a:solidFill>
                <a:schemeClr val="tx1"/>
              </a:solidFill>
              <a:miter lim="800000"/>
              <a:headEnd type="none" w="sm" len="sm"/>
              <a:tailEnd type="none" w="sm" len="sm"/>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7193" name="Picture 34">
              <a:extLst>
                <a:ext uri="{FF2B5EF4-FFF2-40B4-BE49-F238E27FC236}">
                  <a16:creationId xmlns:a16="http://schemas.microsoft.com/office/drawing/2014/main" id="{DEC4B20F-55C0-4E6C-8F8C-AA946DE0596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l="10321" t="10321"/>
            <a:stretch>
              <a:fillRect/>
            </a:stretch>
          </p:blipFill>
          <p:spPr bwMode="auto">
            <a:xfrm>
              <a:off x="1960" y="2809"/>
              <a:ext cx="1393" cy="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7194" name="Text Box 35">
              <a:extLst>
                <a:ext uri="{FF2B5EF4-FFF2-40B4-BE49-F238E27FC236}">
                  <a16:creationId xmlns:a16="http://schemas.microsoft.com/office/drawing/2014/main" id="{88F3D31B-7C74-4314-B692-D89DA7C0EEB8}"/>
                </a:ext>
              </a:extLst>
            </p:cNvPr>
            <p:cNvSpPr txBox="1">
              <a:spLocks noChangeArrowheads="1"/>
            </p:cNvSpPr>
            <p:nvPr/>
          </p:nvSpPr>
          <p:spPr bwMode="auto">
            <a:xfrm>
              <a:off x="1902" y="3824"/>
              <a:ext cx="1560"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200" b="1"/>
                <a:t>Decision Makers and Public</a:t>
              </a:r>
            </a:p>
          </p:txBody>
        </p:sp>
      </p:grpSp>
      <p:grpSp>
        <p:nvGrpSpPr>
          <p:cNvPr id="7177" name="Group 36">
            <a:extLst>
              <a:ext uri="{FF2B5EF4-FFF2-40B4-BE49-F238E27FC236}">
                <a16:creationId xmlns:a16="http://schemas.microsoft.com/office/drawing/2014/main" id="{CF604829-08C2-497A-B57F-204E42B41ED9}"/>
              </a:ext>
            </a:extLst>
          </p:cNvPr>
          <p:cNvGrpSpPr>
            <a:grpSpLocks/>
          </p:cNvGrpSpPr>
          <p:nvPr/>
        </p:nvGrpSpPr>
        <p:grpSpPr bwMode="auto">
          <a:xfrm>
            <a:off x="403225" y="1249363"/>
            <a:ext cx="2968625" cy="5286375"/>
            <a:chOff x="254" y="787"/>
            <a:chExt cx="1870" cy="3330"/>
          </a:xfrm>
        </p:grpSpPr>
        <p:cxnSp>
          <p:nvCxnSpPr>
            <p:cNvPr id="7179" name="AutoShape 37">
              <a:extLst>
                <a:ext uri="{FF2B5EF4-FFF2-40B4-BE49-F238E27FC236}">
                  <a16:creationId xmlns:a16="http://schemas.microsoft.com/office/drawing/2014/main" id="{1BC811BA-DA2C-4EA0-BB99-C87470981107}"/>
                </a:ext>
              </a:extLst>
            </p:cNvPr>
            <p:cNvCxnSpPr>
              <a:cxnSpLocks noChangeShapeType="1"/>
              <a:stCxn id="7173" idx="1"/>
              <a:endCxn id="7182" idx="3"/>
            </p:cNvCxnSpPr>
            <p:nvPr/>
          </p:nvCxnSpPr>
          <p:spPr bwMode="auto">
            <a:xfrm rot="10800000">
              <a:off x="1608" y="1335"/>
              <a:ext cx="516" cy="946"/>
            </a:xfrm>
            <a:prstGeom prst="curvedConnector3">
              <a:avLst>
                <a:gd name="adj1" fmla="val 50000"/>
              </a:avLst>
            </a:prstGeom>
            <a:noFill/>
            <a:ln w="25400" cap="sq">
              <a:solidFill>
                <a:schemeClr val="folHlink"/>
              </a:solidFill>
              <a:round/>
              <a:headEnd type="none" w="sm" len="sm"/>
              <a:tailEnd type="stealth" w="lg" len="lg"/>
            </a:ln>
            <a:extLst>
              <a:ext uri="{909E8E84-426E-40DD-AFC4-6F175D3DCCD1}">
                <a14:hiddenFill xmlns:a14="http://schemas.microsoft.com/office/drawing/2010/main">
                  <a:noFill/>
                </a14:hiddenFill>
              </a:ext>
            </a:extLst>
          </p:spPr>
        </p:cxnSp>
        <p:cxnSp>
          <p:nvCxnSpPr>
            <p:cNvPr id="7180" name="AutoShape 38">
              <a:extLst>
                <a:ext uri="{FF2B5EF4-FFF2-40B4-BE49-F238E27FC236}">
                  <a16:creationId xmlns:a16="http://schemas.microsoft.com/office/drawing/2014/main" id="{1F729295-C178-4CC2-A8AA-45A638CC2022}"/>
                </a:ext>
              </a:extLst>
            </p:cNvPr>
            <p:cNvCxnSpPr>
              <a:cxnSpLocks noChangeShapeType="1"/>
              <a:stCxn id="7173" idx="1"/>
              <a:endCxn id="7184" idx="3"/>
            </p:cNvCxnSpPr>
            <p:nvPr/>
          </p:nvCxnSpPr>
          <p:spPr bwMode="auto">
            <a:xfrm rot="10800000" flipV="1">
              <a:off x="1461" y="2281"/>
              <a:ext cx="663" cy="218"/>
            </a:xfrm>
            <a:prstGeom prst="curvedConnector3">
              <a:avLst>
                <a:gd name="adj1" fmla="val 49926"/>
              </a:avLst>
            </a:prstGeom>
            <a:noFill/>
            <a:ln w="25400" cap="sq">
              <a:solidFill>
                <a:schemeClr val="folHlink"/>
              </a:solidFill>
              <a:round/>
              <a:headEnd type="none" w="sm" len="sm"/>
              <a:tailEnd type="stealth" w="lg" len="lg"/>
            </a:ln>
            <a:extLst>
              <a:ext uri="{909E8E84-426E-40DD-AFC4-6F175D3DCCD1}">
                <a14:hiddenFill xmlns:a14="http://schemas.microsoft.com/office/drawing/2010/main">
                  <a:noFill/>
                </a14:hiddenFill>
              </a:ext>
            </a:extLst>
          </p:spPr>
        </p:cxnSp>
        <p:cxnSp>
          <p:nvCxnSpPr>
            <p:cNvPr id="7181" name="AutoShape 39">
              <a:extLst>
                <a:ext uri="{FF2B5EF4-FFF2-40B4-BE49-F238E27FC236}">
                  <a16:creationId xmlns:a16="http://schemas.microsoft.com/office/drawing/2014/main" id="{B357022F-DA33-4006-A3EC-5B9352DA5FAA}"/>
                </a:ext>
              </a:extLst>
            </p:cNvPr>
            <p:cNvCxnSpPr>
              <a:cxnSpLocks noChangeShapeType="1"/>
              <a:stCxn id="7173" idx="1"/>
              <a:endCxn id="7183" idx="3"/>
            </p:cNvCxnSpPr>
            <p:nvPr/>
          </p:nvCxnSpPr>
          <p:spPr bwMode="auto">
            <a:xfrm rot="10800000" flipV="1">
              <a:off x="1479" y="2281"/>
              <a:ext cx="645" cy="1382"/>
            </a:xfrm>
            <a:prstGeom prst="curvedConnector3">
              <a:avLst>
                <a:gd name="adj1" fmla="val 49921"/>
              </a:avLst>
            </a:prstGeom>
            <a:noFill/>
            <a:ln w="25400" cap="sq">
              <a:solidFill>
                <a:schemeClr val="folHlink"/>
              </a:solidFill>
              <a:round/>
              <a:headEnd type="none" w="sm" len="sm"/>
              <a:tailEnd type="stealth" w="lg" len="lg"/>
            </a:ln>
            <a:extLst>
              <a:ext uri="{909E8E84-426E-40DD-AFC4-6F175D3DCCD1}">
                <a14:hiddenFill xmlns:a14="http://schemas.microsoft.com/office/drawing/2010/main">
                  <a:noFill/>
                </a14:hiddenFill>
              </a:ext>
            </a:extLst>
          </p:spPr>
        </p:cxnSp>
        <p:sp>
          <p:nvSpPr>
            <p:cNvPr id="7182" name="AutoShape 40">
              <a:extLst>
                <a:ext uri="{FF2B5EF4-FFF2-40B4-BE49-F238E27FC236}">
                  <a16:creationId xmlns:a16="http://schemas.microsoft.com/office/drawing/2014/main" id="{53580101-57E3-4FCA-9BA9-C718ACD30D43}"/>
                </a:ext>
              </a:extLst>
            </p:cNvPr>
            <p:cNvSpPr>
              <a:spLocks noChangeArrowheads="1"/>
            </p:cNvSpPr>
            <p:nvPr/>
          </p:nvSpPr>
          <p:spPr bwMode="auto">
            <a:xfrm>
              <a:off x="342" y="787"/>
              <a:ext cx="1266" cy="1095"/>
            </a:xfrm>
            <a:prstGeom prst="flowChartAlternateProcess">
              <a:avLst/>
            </a:prstGeom>
            <a:solidFill>
              <a:schemeClr val="tx2">
                <a:alpha val="20000"/>
              </a:schemeClr>
            </a:solidFill>
            <a:ln w="3175" cap="sq">
              <a:solidFill>
                <a:schemeClr val="tx1"/>
              </a:solidFill>
              <a:miter lim="800000"/>
              <a:headEnd type="none" w="sm" len="sm"/>
              <a:tailEnd type="none" w="sm" len="sm"/>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183" name="AutoShape 41">
              <a:extLst>
                <a:ext uri="{FF2B5EF4-FFF2-40B4-BE49-F238E27FC236}">
                  <a16:creationId xmlns:a16="http://schemas.microsoft.com/office/drawing/2014/main" id="{A40832E8-DC7E-4AB6-80E1-61E5867868D1}"/>
                </a:ext>
              </a:extLst>
            </p:cNvPr>
            <p:cNvSpPr>
              <a:spLocks noChangeArrowheads="1"/>
            </p:cNvSpPr>
            <p:nvPr/>
          </p:nvSpPr>
          <p:spPr bwMode="auto">
            <a:xfrm>
              <a:off x="331" y="3221"/>
              <a:ext cx="1148" cy="884"/>
            </a:xfrm>
            <a:prstGeom prst="flowChartAlternateProcess">
              <a:avLst/>
            </a:prstGeom>
            <a:solidFill>
              <a:schemeClr val="tx2">
                <a:alpha val="20000"/>
              </a:schemeClr>
            </a:solidFill>
            <a:ln w="3175" cap="sq">
              <a:solidFill>
                <a:schemeClr val="tx1"/>
              </a:solidFill>
              <a:miter lim="800000"/>
              <a:headEnd type="none" w="sm" len="sm"/>
              <a:tailEnd type="none" w="sm" len="sm"/>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chemeClr val="bg1"/>
                </a:solidFill>
              </a:endParaRPr>
            </a:p>
          </p:txBody>
        </p:sp>
        <p:sp>
          <p:nvSpPr>
            <p:cNvPr id="7184" name="AutoShape 42">
              <a:extLst>
                <a:ext uri="{FF2B5EF4-FFF2-40B4-BE49-F238E27FC236}">
                  <a16:creationId xmlns:a16="http://schemas.microsoft.com/office/drawing/2014/main" id="{EF9DC7B5-7423-4F62-884D-C4EBEBEB9EEA}"/>
                </a:ext>
              </a:extLst>
            </p:cNvPr>
            <p:cNvSpPr>
              <a:spLocks noChangeArrowheads="1"/>
            </p:cNvSpPr>
            <p:nvPr/>
          </p:nvSpPr>
          <p:spPr bwMode="auto">
            <a:xfrm>
              <a:off x="327" y="1910"/>
              <a:ext cx="1134" cy="1177"/>
            </a:xfrm>
            <a:prstGeom prst="flowChartAlternateProcess">
              <a:avLst/>
            </a:prstGeom>
            <a:solidFill>
              <a:schemeClr val="tx2">
                <a:alpha val="20000"/>
              </a:schemeClr>
            </a:solidFill>
            <a:ln w="6350" cap="sq">
              <a:solidFill>
                <a:schemeClr val="tx1"/>
              </a:solidFill>
              <a:miter lim="800000"/>
              <a:headEnd type="none" w="sm" len="sm"/>
              <a:tailEnd type="none" w="sm" len="sm"/>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chemeClr val="bg1"/>
                </a:solidFill>
              </a:endParaRPr>
            </a:p>
          </p:txBody>
        </p:sp>
        <p:pic>
          <p:nvPicPr>
            <p:cNvPr id="7185" name="Picture 43">
              <a:extLst>
                <a:ext uri="{FF2B5EF4-FFF2-40B4-BE49-F238E27FC236}">
                  <a16:creationId xmlns:a16="http://schemas.microsoft.com/office/drawing/2014/main" id="{8DFA1060-E386-49BD-8F8E-64EB3E58636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11708" t="7422" r="13658" b="9138"/>
            <a:stretch>
              <a:fillRect/>
            </a:stretch>
          </p:blipFill>
          <p:spPr bwMode="auto">
            <a:xfrm>
              <a:off x="591" y="1956"/>
              <a:ext cx="666" cy="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cap="sq">
                  <a:solidFill>
                    <a:srgbClr val="000000"/>
                  </a:solidFill>
                  <a:miter lim="800000"/>
                  <a:headEnd type="none" w="sm" len="sm"/>
                  <a:tailEnd type="none" w="lg" len="med"/>
                </a14:hiddenLine>
              </a:ext>
            </a:extLst>
          </p:spPr>
        </p:pic>
        <p:sp>
          <p:nvSpPr>
            <p:cNvPr id="7186" name="Text Box 44">
              <a:extLst>
                <a:ext uri="{FF2B5EF4-FFF2-40B4-BE49-F238E27FC236}">
                  <a16:creationId xmlns:a16="http://schemas.microsoft.com/office/drawing/2014/main" id="{BE729F26-63E0-4509-9CEE-30048ECD5F2E}"/>
                </a:ext>
              </a:extLst>
            </p:cNvPr>
            <p:cNvSpPr txBox="1">
              <a:spLocks noChangeArrowheads="1"/>
            </p:cNvSpPr>
            <p:nvPr/>
          </p:nvSpPr>
          <p:spPr bwMode="auto">
            <a:xfrm>
              <a:off x="254" y="2871"/>
              <a:ext cx="132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200" b="1"/>
                <a:t>Cell phone and pagers</a:t>
              </a:r>
            </a:p>
          </p:txBody>
        </p:sp>
        <p:pic>
          <p:nvPicPr>
            <p:cNvPr id="7187" name="Picture 45">
              <a:extLst>
                <a:ext uri="{FF2B5EF4-FFF2-40B4-BE49-F238E27FC236}">
                  <a16:creationId xmlns:a16="http://schemas.microsoft.com/office/drawing/2014/main" id="{DDCB0C2A-12BF-4EAB-A0A3-8BF9FE0DCA1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t="8507" r="28255" b="3993"/>
            <a:stretch>
              <a:fillRect/>
            </a:stretch>
          </p:blipFill>
          <p:spPr bwMode="auto">
            <a:xfrm>
              <a:off x="470" y="804"/>
              <a:ext cx="1018" cy="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7188" name="Text Box 46">
              <a:extLst>
                <a:ext uri="{FF2B5EF4-FFF2-40B4-BE49-F238E27FC236}">
                  <a16:creationId xmlns:a16="http://schemas.microsoft.com/office/drawing/2014/main" id="{D264258A-CCFD-492C-87BD-D7354A933F2E}"/>
                </a:ext>
              </a:extLst>
            </p:cNvPr>
            <p:cNvSpPr txBox="1">
              <a:spLocks noChangeArrowheads="1"/>
            </p:cNvSpPr>
            <p:nvPr/>
          </p:nvSpPr>
          <p:spPr bwMode="auto">
            <a:xfrm>
              <a:off x="310" y="1712"/>
              <a:ext cx="135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200" b="1"/>
                <a:t>Local air agency websites</a:t>
              </a:r>
            </a:p>
          </p:txBody>
        </p:sp>
        <p:sp>
          <p:nvSpPr>
            <p:cNvPr id="7189" name="Text Box 47">
              <a:extLst>
                <a:ext uri="{FF2B5EF4-FFF2-40B4-BE49-F238E27FC236}">
                  <a16:creationId xmlns:a16="http://schemas.microsoft.com/office/drawing/2014/main" id="{157BC962-74B5-4D32-AD93-BE8E0E632FCA}"/>
                </a:ext>
              </a:extLst>
            </p:cNvPr>
            <p:cNvSpPr txBox="1">
              <a:spLocks noChangeArrowheads="1"/>
            </p:cNvSpPr>
            <p:nvPr/>
          </p:nvSpPr>
          <p:spPr bwMode="auto">
            <a:xfrm>
              <a:off x="360" y="3944"/>
              <a:ext cx="121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200" b="1"/>
                <a:t>Local Media</a:t>
              </a:r>
            </a:p>
          </p:txBody>
        </p:sp>
        <p:pic>
          <p:nvPicPr>
            <p:cNvPr id="7190" name="Picture 48">
              <a:extLst>
                <a:ext uri="{FF2B5EF4-FFF2-40B4-BE49-F238E27FC236}">
                  <a16:creationId xmlns:a16="http://schemas.microsoft.com/office/drawing/2014/main" id="{4B4D5E56-2725-4A96-BD4F-445BE1D435F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76" y="3259"/>
              <a:ext cx="1051"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grpSp>
      <p:sp>
        <p:nvSpPr>
          <p:cNvPr id="7178" name="Text Box 49">
            <a:extLst>
              <a:ext uri="{FF2B5EF4-FFF2-40B4-BE49-F238E27FC236}">
                <a16:creationId xmlns:a16="http://schemas.microsoft.com/office/drawing/2014/main" id="{8B76DC97-D917-4369-932A-472427461AA6}"/>
              </a:ext>
            </a:extLst>
          </p:cNvPr>
          <p:cNvSpPr txBox="1">
            <a:spLocks noChangeArrowheads="1"/>
          </p:cNvSpPr>
          <p:nvPr/>
        </p:nvSpPr>
        <p:spPr bwMode="auto">
          <a:xfrm>
            <a:off x="7248525" y="3354388"/>
            <a:ext cx="2413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r>
              <a:rPr lang="en-US" altLang="en-US" sz="900">
                <a:solidFill>
                  <a:srgbClr val="000000"/>
                </a:solidFill>
                <a:latin typeface="Times New Roman" panose="02020603050405020304" pitchFamily="18" charset="0"/>
              </a:rPr>
              <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a:extLst>
              <a:ext uri="{FF2B5EF4-FFF2-40B4-BE49-F238E27FC236}">
                <a16:creationId xmlns:a16="http://schemas.microsoft.com/office/drawing/2014/main" id="{B38D71B6-1AD6-4E1F-9A9E-05CEAE2F08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031" t="16847" r="31888" b="10579"/>
          <a:stretch>
            <a:fillRect/>
          </a:stretch>
        </p:blipFill>
        <p:spPr bwMode="auto">
          <a:xfrm>
            <a:off x="241300" y="0"/>
            <a:ext cx="5622925" cy="655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6" descr="e-flash">
            <a:extLst>
              <a:ext uri="{FF2B5EF4-FFF2-40B4-BE49-F238E27FC236}">
                <a16:creationId xmlns:a16="http://schemas.microsoft.com/office/drawing/2014/main" id="{217E4FBC-4A67-4C00-B603-57AE2AFFC8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152400"/>
            <a:ext cx="3124200"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 Box 7">
            <a:extLst>
              <a:ext uri="{FF2B5EF4-FFF2-40B4-BE49-F238E27FC236}">
                <a16:creationId xmlns:a16="http://schemas.microsoft.com/office/drawing/2014/main" id="{14D17144-3144-4CD1-BA09-B8ABAE04ACC6}"/>
              </a:ext>
            </a:extLst>
          </p:cNvPr>
          <p:cNvSpPr txBox="1">
            <a:spLocks noChangeArrowheads="1"/>
          </p:cNvSpPr>
          <p:nvPr/>
        </p:nvSpPr>
        <p:spPr bwMode="auto">
          <a:xfrm>
            <a:off x="5905500" y="1333500"/>
            <a:ext cx="3073400" cy="462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a:hlinkClick r:id="rId5"/>
              </a:rPr>
              <a:t>www.enviroflash.info</a:t>
            </a:r>
            <a:endParaRPr lang="en-US" altLang="en-US"/>
          </a:p>
          <a:p>
            <a:pPr>
              <a:spcBef>
                <a:spcPct val="50000"/>
              </a:spcBef>
            </a:pPr>
            <a:endParaRPr lang="en-US" altLang="en-US"/>
          </a:p>
          <a:p>
            <a:pPr algn="l">
              <a:spcBef>
                <a:spcPct val="50000"/>
              </a:spcBef>
              <a:buFontTx/>
              <a:buChar char="•"/>
            </a:pPr>
            <a:r>
              <a:rPr lang="en-US" altLang="en-US"/>
              <a:t>Real time air quality alerts</a:t>
            </a:r>
          </a:p>
          <a:p>
            <a:pPr algn="l">
              <a:spcBef>
                <a:spcPct val="50000"/>
              </a:spcBef>
              <a:buFontTx/>
              <a:buChar char="•"/>
            </a:pPr>
            <a:r>
              <a:rPr lang="en-US" altLang="en-US"/>
              <a:t>State and local environmental agencies configure their own “look”</a:t>
            </a:r>
          </a:p>
          <a:p>
            <a:pPr algn="l">
              <a:spcBef>
                <a:spcPct val="50000"/>
              </a:spcBef>
              <a:buFontTx/>
              <a:buChar char="•"/>
            </a:pPr>
            <a:r>
              <a:rPr lang="en-US" altLang="en-US"/>
              <a:t>Subscribers can receive full, graphical e-mails or short text messages for mobile devices</a:t>
            </a:r>
          </a:p>
          <a:p>
            <a:pPr algn="l">
              <a:spcBef>
                <a:spcPct val="50000"/>
              </a:spcBef>
              <a:buFontTx/>
              <a:buChar char="•"/>
            </a:pPr>
            <a:r>
              <a:rPr lang="en-US" altLang="en-US"/>
              <a:t>Subscribers manage their own accounts and choose the level at which they are notified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a:extLst>
              <a:ext uri="{FF2B5EF4-FFF2-40B4-BE49-F238E27FC236}">
                <a16:creationId xmlns:a16="http://schemas.microsoft.com/office/drawing/2014/main" id="{70B88377-186B-40BD-ACE1-BF3F309769CA}"/>
              </a:ext>
            </a:extLst>
          </p:cNvPr>
          <p:cNvSpPr>
            <a:spLocks noGrp="1" noChangeArrowheads="1"/>
          </p:cNvSpPr>
          <p:nvPr>
            <p:ph type="body" idx="1"/>
          </p:nvPr>
        </p:nvSpPr>
        <p:spPr>
          <a:xfrm>
            <a:off x="617538" y="1352550"/>
            <a:ext cx="5753100" cy="2384425"/>
          </a:xfrm>
        </p:spPr>
        <p:txBody>
          <a:bodyPr/>
          <a:lstStyle/>
          <a:p>
            <a:pPr eaLnBrk="1" hangingPunct="1">
              <a:lnSpc>
                <a:spcPct val="80000"/>
              </a:lnSpc>
              <a:buFontTx/>
              <a:buNone/>
            </a:pPr>
            <a:r>
              <a:rPr lang="en-US" altLang="en-US" sz="2800"/>
              <a:t>It’s not just a system, it’s a community</a:t>
            </a:r>
          </a:p>
          <a:p>
            <a:pPr eaLnBrk="1" hangingPunct="1">
              <a:lnSpc>
                <a:spcPct val="80000"/>
              </a:lnSpc>
            </a:pPr>
            <a:r>
              <a:rPr lang="en-US" altLang="en-US" sz="2200"/>
              <a:t>Annual conference</a:t>
            </a:r>
          </a:p>
          <a:p>
            <a:pPr eaLnBrk="1" hangingPunct="1">
              <a:lnSpc>
                <a:spcPct val="80000"/>
              </a:lnSpc>
            </a:pPr>
            <a:r>
              <a:rPr lang="en-US" altLang="en-US" sz="2200"/>
              <a:t>Regional cooperation</a:t>
            </a:r>
          </a:p>
          <a:p>
            <a:pPr eaLnBrk="1" hangingPunct="1">
              <a:lnSpc>
                <a:spcPct val="80000"/>
              </a:lnSpc>
            </a:pPr>
            <a:r>
              <a:rPr lang="en-US" altLang="en-US" sz="2200"/>
              <a:t>Daily interaction with stakeholders</a:t>
            </a:r>
          </a:p>
          <a:p>
            <a:pPr eaLnBrk="1" hangingPunct="1">
              <a:lnSpc>
                <a:spcPct val="80000"/>
              </a:lnSpc>
            </a:pPr>
            <a:r>
              <a:rPr lang="en-US" altLang="en-US" sz="2200"/>
              <a:t>Support during air quality events, emergencies</a:t>
            </a:r>
            <a:endParaRPr lang="en-US" altLang="en-US" sz="2600"/>
          </a:p>
        </p:txBody>
      </p:sp>
      <p:pic>
        <p:nvPicPr>
          <p:cNvPr id="9219" name="Picture 4">
            <a:extLst>
              <a:ext uri="{FF2B5EF4-FFF2-40B4-BE49-F238E27FC236}">
                <a16:creationId xmlns:a16="http://schemas.microsoft.com/office/drawing/2014/main" id="{3568753D-09DE-433B-9629-5CF7B2B8F4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459" t="16719" r="65854" b="17542"/>
          <a:stretch>
            <a:fillRect/>
          </a:stretch>
        </p:blipFill>
        <p:spPr bwMode="auto">
          <a:xfrm>
            <a:off x="25400" y="3960813"/>
            <a:ext cx="2109788" cy="278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pic>
        <p:nvPicPr>
          <p:cNvPr id="9220" name="Picture 6">
            <a:extLst>
              <a:ext uri="{FF2B5EF4-FFF2-40B4-BE49-F238E27FC236}">
                <a16:creationId xmlns:a16="http://schemas.microsoft.com/office/drawing/2014/main" id="{693E10F5-C348-45A4-8074-78977EFA34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753" t="55415" r="65172" b="32829"/>
          <a:stretch>
            <a:fillRect/>
          </a:stretch>
        </p:blipFill>
        <p:spPr bwMode="auto">
          <a:xfrm>
            <a:off x="3594100" y="5273675"/>
            <a:ext cx="5386388"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9221" name="Oval 7">
            <a:extLst>
              <a:ext uri="{FF2B5EF4-FFF2-40B4-BE49-F238E27FC236}">
                <a16:creationId xmlns:a16="http://schemas.microsoft.com/office/drawing/2014/main" id="{4674FEC3-742A-4DC6-914F-D70F3B5B07D2}"/>
              </a:ext>
            </a:extLst>
          </p:cNvPr>
          <p:cNvSpPr>
            <a:spLocks noChangeArrowheads="1"/>
          </p:cNvSpPr>
          <p:nvPr/>
        </p:nvSpPr>
        <p:spPr bwMode="auto">
          <a:xfrm>
            <a:off x="4233863" y="5738813"/>
            <a:ext cx="3660775" cy="641350"/>
          </a:xfrm>
          <a:prstGeom prst="ellipse">
            <a:avLst/>
          </a:prstGeom>
          <a:noFill/>
          <a:ln w="12700" cap="sq">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pic>
        <p:nvPicPr>
          <p:cNvPr id="9222" name="Picture 8" descr="Oct26FinalGraphic">
            <a:extLst>
              <a:ext uri="{FF2B5EF4-FFF2-40B4-BE49-F238E27FC236}">
                <a16:creationId xmlns:a16="http://schemas.microsoft.com/office/drawing/2014/main" id="{C8C85DD8-9C16-4CC2-8237-A33E4BBB28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13994"/>
          <a:stretch>
            <a:fillRect/>
          </a:stretch>
        </p:blipFill>
        <p:spPr bwMode="auto">
          <a:xfrm>
            <a:off x="6373813" y="1157288"/>
            <a:ext cx="2770187"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Rectangle 10">
            <a:extLst>
              <a:ext uri="{FF2B5EF4-FFF2-40B4-BE49-F238E27FC236}">
                <a16:creationId xmlns:a16="http://schemas.microsoft.com/office/drawing/2014/main" id="{A4D8CB24-81CE-4D65-A7F0-829027C2D15D}"/>
              </a:ext>
            </a:extLst>
          </p:cNvPr>
          <p:cNvSpPr>
            <a:spLocks noGrp="1" noChangeArrowheads="1"/>
          </p:cNvSpPr>
          <p:nvPr>
            <p:ph type="title"/>
          </p:nvPr>
        </p:nvSpPr>
        <p:spPr>
          <a:xfrm>
            <a:off x="0" y="103188"/>
            <a:ext cx="9144000" cy="895350"/>
          </a:xfrm>
          <a:noFill/>
        </p:spPr>
        <p:txBody>
          <a:bodyPr/>
          <a:lstStyle/>
          <a:p>
            <a:pPr eaLnBrk="1" hangingPunct="1"/>
            <a:r>
              <a:rPr lang="en-US" altLang="en-US" b="1"/>
              <a:t>AIRNow’s “Human Side”</a:t>
            </a:r>
          </a:p>
        </p:txBody>
      </p:sp>
      <p:sp>
        <p:nvSpPr>
          <p:cNvPr id="9224" name="AutoShape 12">
            <a:extLst>
              <a:ext uri="{FF2B5EF4-FFF2-40B4-BE49-F238E27FC236}">
                <a16:creationId xmlns:a16="http://schemas.microsoft.com/office/drawing/2014/main" id="{7C092D6E-4C63-4794-8279-2B7AF409537C}"/>
              </a:ext>
            </a:extLst>
          </p:cNvPr>
          <p:cNvSpPr>
            <a:spLocks noChangeArrowheads="1"/>
          </p:cNvSpPr>
          <p:nvPr/>
        </p:nvSpPr>
        <p:spPr bwMode="auto">
          <a:xfrm>
            <a:off x="2286000" y="5384800"/>
            <a:ext cx="1041400" cy="5715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lgn="ctr">
            <a:solidFill>
              <a:schemeClr val="tx1"/>
            </a:solidFill>
            <a:miter lim="800000"/>
            <a:headEnd/>
            <a:tailEnd/>
          </a:ln>
        </p:spPr>
        <p:txBody>
          <a:bodyPr wrap="none" anchor="ctr"/>
          <a:lstStyle/>
          <a:p>
            <a:endParaRPr lang="en-US"/>
          </a:p>
        </p:txBody>
      </p:sp>
      <p:sp>
        <p:nvSpPr>
          <p:cNvPr id="9225" name="Text Box 14">
            <a:extLst>
              <a:ext uri="{FF2B5EF4-FFF2-40B4-BE49-F238E27FC236}">
                <a16:creationId xmlns:a16="http://schemas.microsoft.com/office/drawing/2014/main" id="{272C87BC-B317-4355-B176-08F375F88E10}"/>
              </a:ext>
            </a:extLst>
          </p:cNvPr>
          <p:cNvSpPr txBox="1">
            <a:spLocks noChangeArrowheads="1"/>
          </p:cNvSpPr>
          <p:nvPr/>
        </p:nvSpPr>
        <p:spPr bwMode="auto">
          <a:xfrm>
            <a:off x="2501900" y="3797300"/>
            <a:ext cx="6362700"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buClr>
                <a:srgbClr val="006E61"/>
              </a:buClr>
              <a:buFontTx/>
              <a:buChar char="•"/>
            </a:pPr>
            <a:r>
              <a:rPr lang="en-US" altLang="en-US"/>
              <a:t>  </a:t>
            </a:r>
            <a:r>
              <a:rPr lang="en-US" altLang="en-US" sz="2200"/>
              <a:t>Leveraging state, local, and federal resources by collecting and distributing data back to partners, as well as to media outlets</a:t>
            </a:r>
          </a:p>
        </p:txBody>
      </p:sp>
    </p:spTree>
  </p:cSld>
  <p:clrMapOvr>
    <a:masterClrMapping/>
  </p:clrMapOvr>
  <p:transition/>
</p:sld>
</file>

<file path=ppt/theme/theme1.xml><?xml version="1.0" encoding="utf-8"?>
<a:theme xmlns:a="http://schemas.openxmlformats.org/drawingml/2006/main" name="web">
  <a:themeElements>
    <a:clrScheme name="we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e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we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eb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eb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eb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eb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eb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eb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eb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eb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eb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eb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eb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9666</TotalTime>
  <Words>712</Words>
  <Application>Microsoft Office PowerPoint</Application>
  <PresentationFormat>On-screen Show (4:3)</PresentationFormat>
  <Paragraphs>116</Paragraphs>
  <Slides>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Verdana</vt:lpstr>
      <vt:lpstr>SimSun</vt:lpstr>
      <vt:lpstr>Tahoma</vt:lpstr>
      <vt:lpstr>Times New Roman</vt:lpstr>
      <vt:lpstr>Arial Black</vt:lpstr>
      <vt:lpstr>Wingdings</vt:lpstr>
      <vt:lpstr>web</vt:lpstr>
      <vt:lpstr> AIRNow:  Real Time Air Quality</vt:lpstr>
      <vt:lpstr>Health Effects of Air Pollution</vt:lpstr>
      <vt:lpstr>About AIRNow</vt:lpstr>
      <vt:lpstr>About AIRNow</vt:lpstr>
      <vt:lpstr>AIRNow Products</vt:lpstr>
      <vt:lpstr>PowerPoint Presentation</vt:lpstr>
      <vt:lpstr>PowerPoint Presentation</vt:lpstr>
      <vt:lpstr>AIRNow’s “Human Side”</vt:lpstr>
    </vt:vector>
  </TitlesOfParts>
  <Company>US_EPA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EPA’s Air Quality Programs …</dc:title>
  <dc:creator>OAQPS</dc:creator>
  <cp:lastModifiedBy>Browdy, Jeanne</cp:lastModifiedBy>
  <cp:revision>469</cp:revision>
  <dcterms:created xsi:type="dcterms:W3CDTF">2002-03-22T19:37:02Z</dcterms:created>
  <dcterms:modified xsi:type="dcterms:W3CDTF">2020-10-19T17:25:35Z</dcterms:modified>
</cp:coreProperties>
</file>