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
  </p:notesMasterIdLst>
  <p:sldIdLst>
    <p:sldId id="256" r:id="rId2"/>
    <p:sldId id="273" r:id="rId3"/>
    <p:sldId id="275" r:id="rId4"/>
    <p:sldId id="277" r:id="rId5"/>
    <p:sldId id="276" r:id="rId6"/>
    <p:sldId id="278" r:id="rId7"/>
    <p:sldId id="279" r:id="rId8"/>
    <p:sldId id="274" r:id="rId9"/>
    <p:sldId id="261" r:id="rId10"/>
    <p:sldId id="262" r:id="rId11"/>
    <p:sldId id="269" r:id="rId12"/>
    <p:sldId id="272" r:id="rId13"/>
  </p:sldIdLst>
  <p:sldSz cx="9144000" cy="6858000" type="screen4x3"/>
  <p:notesSz cx="9144000" cy="6858000"/>
  <p:defaultTextStyle>
    <a:defPPr>
      <a:defRPr lang="en-US"/>
    </a:defPPr>
    <a:lvl1pPr algn="l" rtl="0" eaLnBrk="0" fontAlgn="base" hangingPunct="0">
      <a:spcBef>
        <a:spcPct val="0"/>
      </a:spcBef>
      <a:spcAft>
        <a:spcPct val="0"/>
      </a:spcAft>
      <a:defRPr sz="32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32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32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32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3200" kern="1200">
        <a:solidFill>
          <a:schemeClr val="tx1"/>
        </a:solidFill>
        <a:latin typeface="Times" panose="02020603050405020304" pitchFamily="18" charset="0"/>
        <a:ea typeface="+mn-ea"/>
        <a:cs typeface="+mn-cs"/>
      </a:defRPr>
    </a:lvl5pPr>
    <a:lvl6pPr marL="2286000" algn="l" defTabSz="914400" rtl="0" eaLnBrk="1" latinLnBrk="0" hangingPunct="1">
      <a:defRPr sz="3200" kern="1200">
        <a:solidFill>
          <a:schemeClr val="tx1"/>
        </a:solidFill>
        <a:latin typeface="Times" panose="02020603050405020304" pitchFamily="18" charset="0"/>
        <a:ea typeface="+mn-ea"/>
        <a:cs typeface="+mn-cs"/>
      </a:defRPr>
    </a:lvl6pPr>
    <a:lvl7pPr marL="2743200" algn="l" defTabSz="914400" rtl="0" eaLnBrk="1" latinLnBrk="0" hangingPunct="1">
      <a:defRPr sz="3200" kern="1200">
        <a:solidFill>
          <a:schemeClr val="tx1"/>
        </a:solidFill>
        <a:latin typeface="Times" panose="02020603050405020304" pitchFamily="18" charset="0"/>
        <a:ea typeface="+mn-ea"/>
        <a:cs typeface="+mn-cs"/>
      </a:defRPr>
    </a:lvl7pPr>
    <a:lvl8pPr marL="3200400" algn="l" defTabSz="914400" rtl="0" eaLnBrk="1" latinLnBrk="0" hangingPunct="1">
      <a:defRPr sz="3200" kern="1200">
        <a:solidFill>
          <a:schemeClr val="tx1"/>
        </a:solidFill>
        <a:latin typeface="Times" panose="02020603050405020304" pitchFamily="18" charset="0"/>
        <a:ea typeface="+mn-ea"/>
        <a:cs typeface="+mn-cs"/>
      </a:defRPr>
    </a:lvl8pPr>
    <a:lvl9pPr marL="3657600" algn="l" defTabSz="914400" rtl="0" eaLnBrk="1" latinLnBrk="0" hangingPunct="1">
      <a:defRPr sz="32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39CAF2"/>
    <a:srgbClr val="EFF1F7"/>
    <a:srgbClr val="5A9D2A"/>
    <a:srgbClr val="3A9D2E"/>
    <a:srgbClr val="FFFF00"/>
    <a:srgbClr val="F4F4F4"/>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1" autoAdjust="0"/>
    <p:restoredTop sz="73238" autoAdjust="0"/>
  </p:normalViewPr>
  <p:slideViewPr>
    <p:cSldViewPr>
      <p:cViewPr varScale="1">
        <p:scale>
          <a:sx n="61" d="100"/>
          <a:sy n="61" d="100"/>
        </p:scale>
        <p:origin x="15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273D883-F9A8-490A-B145-45DA794FD9DD}"/>
              </a:ext>
            </a:extLst>
          </p:cNvPr>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pPr>
              <a:defRPr/>
            </a:pPr>
            <a:endParaRPr lang="en-US"/>
          </a:p>
        </p:txBody>
      </p:sp>
      <p:sp>
        <p:nvSpPr>
          <p:cNvPr id="12291" name="Rectangle 3">
            <a:extLst>
              <a:ext uri="{FF2B5EF4-FFF2-40B4-BE49-F238E27FC236}">
                <a16:creationId xmlns:a16="http://schemas.microsoft.com/office/drawing/2014/main" id="{74E967FD-8EAD-45A2-B409-523352123D2B}"/>
              </a:ext>
            </a:extLst>
          </p:cNvPr>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pPr>
              <a:defRPr/>
            </a:pPr>
            <a:endParaRPr lang="en-US"/>
          </a:p>
        </p:txBody>
      </p:sp>
      <p:sp>
        <p:nvSpPr>
          <p:cNvPr id="14340" name="Rectangle 4">
            <a:extLst>
              <a:ext uri="{FF2B5EF4-FFF2-40B4-BE49-F238E27FC236}">
                <a16:creationId xmlns:a16="http://schemas.microsoft.com/office/drawing/2014/main" id="{910DE941-E099-42B8-8CFC-ADAE79266068}"/>
              </a:ext>
            </a:extLst>
          </p:cNvPr>
          <p:cNvSpPr>
            <a:spLocks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3E49CCBD-6316-4853-BCA3-4B1C44BE1609}"/>
              </a:ext>
            </a:extLst>
          </p:cNvPr>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D8F00BB4-50FB-41EC-90CE-990F2DA2E400}"/>
              </a:ext>
            </a:extLst>
          </p:cNvPr>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pPr>
              <a:defRPr/>
            </a:pPr>
            <a:endParaRPr lang="en-US"/>
          </a:p>
        </p:txBody>
      </p:sp>
      <p:sp>
        <p:nvSpPr>
          <p:cNvPr id="12295" name="Rectangle 7">
            <a:extLst>
              <a:ext uri="{FF2B5EF4-FFF2-40B4-BE49-F238E27FC236}">
                <a16:creationId xmlns:a16="http://schemas.microsoft.com/office/drawing/2014/main" id="{1FFAA2E9-1682-4C2F-9F16-233C103D1BDB}"/>
              </a:ext>
            </a:extLst>
          </p:cNvPr>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B4AB509-7EBE-42E1-A89F-879CAB7F18B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1466F104-C3E8-42FB-A0E2-790E9F1310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547D7B50-9705-41AA-8FDC-A376A2E6D771}" type="slidenum">
              <a:rPr lang="en-US" altLang="en-US" sz="1200"/>
              <a:pPr/>
              <a:t>1</a:t>
            </a:fld>
            <a:endParaRPr lang="en-US" altLang="en-US" sz="1200"/>
          </a:p>
        </p:txBody>
      </p:sp>
      <p:sp>
        <p:nvSpPr>
          <p:cNvPr id="15363" name="Rectangle 2">
            <a:extLst>
              <a:ext uri="{FF2B5EF4-FFF2-40B4-BE49-F238E27FC236}">
                <a16:creationId xmlns:a16="http://schemas.microsoft.com/office/drawing/2014/main" id="{AE6B8761-EBC9-4F04-89C4-D87DB8776ABB}"/>
              </a:ext>
            </a:extLst>
          </p:cNvPr>
          <p:cNvSpPr>
            <a:spLocks noChangeArrowheads="1" noTextEdit="1"/>
          </p:cNvSpPr>
          <p:nvPr>
            <p:ph type="sldImg"/>
          </p:nvPr>
        </p:nvSpPr>
        <p:spPr>
          <a:ln/>
        </p:spPr>
      </p:sp>
      <p:sp>
        <p:nvSpPr>
          <p:cNvPr id="15364" name="Rectangle 3">
            <a:extLst>
              <a:ext uri="{FF2B5EF4-FFF2-40B4-BE49-F238E27FC236}">
                <a16:creationId xmlns:a16="http://schemas.microsoft.com/office/drawing/2014/main" id="{3922EE2D-E8AE-4851-87EE-03E02F03FF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I want to talk to you about some resources and tools we have for students and teachers on the AIRNow website.</a:t>
            </a:r>
          </a:p>
          <a:p>
            <a:pPr eaLnBrk="1" hangingPunct="1"/>
            <a:r>
              <a:rPr lang="en-US" altLang="en-US">
                <a:latin typeface="Times" panose="02020603050405020304" pitchFamily="18" charset="0"/>
              </a:rPr>
              <a:t>We have several resources under the Learning Center</a:t>
            </a:r>
          </a:p>
          <a:p>
            <a:pPr eaLnBrk="1" hangingPunct="1">
              <a:buFontTx/>
              <a:buChar char="•"/>
            </a:pPr>
            <a:r>
              <a:rPr lang="en-US" altLang="en-US">
                <a:latin typeface="Times" panose="02020603050405020304" pitchFamily="18" charset="0"/>
              </a:rPr>
              <a:t>  Kids </a:t>
            </a:r>
          </a:p>
          <a:p>
            <a:pPr eaLnBrk="1" hangingPunct="1">
              <a:buFontTx/>
              <a:buChar char="•"/>
            </a:pPr>
            <a:r>
              <a:rPr lang="en-US" altLang="en-US">
                <a:latin typeface="Times" panose="02020603050405020304" pitchFamily="18" charset="0"/>
              </a:rPr>
              <a:t>  Students site </a:t>
            </a:r>
          </a:p>
          <a:p>
            <a:pPr eaLnBrk="1" hangingPunct="1">
              <a:buFontTx/>
              <a:buChar char="•"/>
            </a:pPr>
            <a:r>
              <a:rPr lang="en-US" altLang="en-US">
                <a:latin typeface="Times" panose="02020603050405020304" pitchFamily="18" charset="0"/>
              </a:rPr>
              <a:t>  Teachers resources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227702CB-7BCB-49B3-8B7E-F83F8BD889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B15A680B-E786-459A-AD54-C7EA24DE297F}" type="slidenum">
              <a:rPr lang="en-US" altLang="en-US" sz="1200"/>
              <a:pPr/>
              <a:t>10</a:t>
            </a:fld>
            <a:endParaRPr lang="en-US" altLang="en-US" sz="1200"/>
          </a:p>
        </p:txBody>
      </p:sp>
      <p:sp>
        <p:nvSpPr>
          <p:cNvPr id="24579" name="Rectangle 2">
            <a:extLst>
              <a:ext uri="{FF2B5EF4-FFF2-40B4-BE49-F238E27FC236}">
                <a16:creationId xmlns:a16="http://schemas.microsoft.com/office/drawing/2014/main" id="{33804732-7553-4C1D-B551-E50039AEEF4C}"/>
              </a:ext>
            </a:extLst>
          </p:cNvPr>
          <p:cNvSpPr>
            <a:spLocks noChangeArrowheads="1" noTextEdit="1"/>
          </p:cNvSpPr>
          <p:nvPr>
            <p:ph type="sldImg"/>
          </p:nvPr>
        </p:nvSpPr>
        <p:spPr>
          <a:ln/>
        </p:spPr>
      </p:sp>
      <p:sp>
        <p:nvSpPr>
          <p:cNvPr id="24580" name="Rectangle 3">
            <a:extLst>
              <a:ext uri="{FF2B5EF4-FFF2-40B4-BE49-F238E27FC236}">
                <a16:creationId xmlns:a16="http://schemas.microsoft.com/office/drawing/2014/main" id="{A179BBAE-D0D3-4C7A-A8A5-16640E11B4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a:latin typeface="Times" panose="02020603050405020304" pitchFamily="18" charset="0"/>
              </a:rPr>
              <a:t>“Save Smog City from Ozone”</a:t>
            </a:r>
          </a:p>
          <a:p>
            <a:pPr>
              <a:spcBef>
                <a:spcPct val="0"/>
              </a:spcBef>
            </a:pPr>
            <a:r>
              <a:rPr lang="en-US" altLang="en-US">
                <a:latin typeface="Times" panose="02020603050405020304" pitchFamily="18" charset="0"/>
              </a:rPr>
              <a:t>	- Instructions for lesson with printable worksheet</a:t>
            </a:r>
          </a:p>
          <a:p>
            <a:pPr>
              <a:spcBef>
                <a:spcPct val="0"/>
              </a:spcBef>
            </a:pPr>
            <a:r>
              <a:rPr lang="en-US" altLang="en-US">
                <a:latin typeface="Times" panose="02020603050405020304" pitchFamily="18" charset="0"/>
              </a:rPr>
              <a:t>	- Minimize</a:t>
            </a:r>
          </a:p>
          <a:p>
            <a:pPr>
              <a:spcBef>
                <a:spcPct val="0"/>
              </a:spcBef>
            </a:pPr>
            <a:endParaRPr lang="en-US" altLang="en-US">
              <a:latin typeface="Times" panose="02020603050405020304" pitchFamily="18" charset="0"/>
            </a:endParaRPr>
          </a:p>
          <a:p>
            <a:pPr>
              <a:spcBef>
                <a:spcPct val="0"/>
              </a:spcBef>
            </a:pPr>
            <a:r>
              <a:rPr lang="en-US" altLang="en-US">
                <a:latin typeface="Times" panose="02020603050405020304" pitchFamily="18" charset="0"/>
              </a:rPr>
              <a:t>Cityscape – bright sunny hot day with lots of factories and cars and trucks</a:t>
            </a:r>
          </a:p>
          <a:p>
            <a:pPr>
              <a:spcBef>
                <a:spcPct val="0"/>
              </a:spcBef>
            </a:pPr>
            <a:r>
              <a:rPr lang="en-US" altLang="en-US">
                <a:latin typeface="Times" panose="02020603050405020304" pitchFamily="18" charset="0"/>
              </a:rPr>
              <a:t>	-  Temp 90</a:t>
            </a:r>
          </a:p>
          <a:p>
            <a:pPr>
              <a:spcBef>
                <a:spcPct val="0"/>
              </a:spcBef>
            </a:pPr>
            <a:r>
              <a:rPr lang="en-US" altLang="en-US">
                <a:latin typeface="Times" panose="02020603050405020304" pitchFamily="18" charset="0"/>
              </a:rPr>
              <a:t>	-  AQI 175</a:t>
            </a:r>
          </a:p>
          <a:p>
            <a:pPr>
              <a:spcBef>
                <a:spcPct val="0"/>
              </a:spcBef>
            </a:pPr>
            <a:endParaRPr lang="en-US" altLang="en-US">
              <a:latin typeface="Times" panose="02020603050405020304" pitchFamily="18" charset="0"/>
            </a:endParaRPr>
          </a:p>
          <a:p>
            <a:pPr>
              <a:spcBef>
                <a:spcPct val="0"/>
              </a:spcBef>
            </a:pPr>
            <a:r>
              <a:rPr lang="en-US" altLang="en-US">
                <a:latin typeface="Times" panose="02020603050405020304" pitchFamily="18" charset="0"/>
              </a:rPr>
              <a:t>Health message is red</a:t>
            </a:r>
          </a:p>
          <a:p>
            <a:pPr>
              <a:spcBef>
                <a:spcPct val="0"/>
              </a:spcBef>
            </a:pPr>
            <a:r>
              <a:rPr lang="en-US" altLang="en-US">
                <a:latin typeface="Times" panose="02020603050405020304" pitchFamily="18" charset="0"/>
              </a:rPr>
              <a:t>AQI diurnal chart</a:t>
            </a:r>
          </a:p>
          <a:p>
            <a:pPr>
              <a:spcBef>
                <a:spcPct val="0"/>
              </a:spcBef>
            </a:pPr>
            <a:endParaRPr lang="en-US" altLang="en-US">
              <a:latin typeface="Times" panose="02020603050405020304" pitchFamily="18" charset="0"/>
            </a:endParaRPr>
          </a:p>
          <a:p>
            <a:pPr>
              <a:spcBef>
                <a:spcPct val="0"/>
              </a:spcBef>
            </a:pPr>
            <a:r>
              <a:rPr lang="en-US" altLang="en-US">
                <a:latin typeface="Times" panose="02020603050405020304" pitchFamily="18" charset="0"/>
              </a:rPr>
              <a:t>Point of lesson – reduce red to green</a:t>
            </a:r>
          </a:p>
          <a:p>
            <a:pPr lvl="2">
              <a:spcBef>
                <a:spcPct val="0"/>
              </a:spcBef>
              <a:buFontTx/>
              <a:buChar char="•"/>
            </a:pPr>
            <a:r>
              <a:rPr lang="en-US" altLang="en-US">
                <a:latin typeface="Times" panose="02020603050405020304" pitchFamily="18" charset="0"/>
              </a:rPr>
              <a:t>  Adjust only emission controls to see how different emission sources affect ozone formation </a:t>
            </a:r>
          </a:p>
          <a:p>
            <a:pPr lvl="2">
              <a:spcBef>
                <a:spcPct val="0"/>
              </a:spcBef>
              <a:buFontTx/>
              <a:buChar char="•"/>
            </a:pPr>
            <a:r>
              <a:rPr lang="en-US" altLang="en-US">
                <a:latin typeface="Times" panose="02020603050405020304" pitchFamily="18" charset="0"/>
              </a:rPr>
              <a:t>  Return to middle - AQI Orange</a:t>
            </a:r>
          </a:p>
          <a:p>
            <a:pPr lvl="2">
              <a:spcBef>
                <a:spcPct val="0"/>
              </a:spcBef>
              <a:buFontTx/>
              <a:buChar char="•"/>
            </a:pPr>
            <a:r>
              <a:rPr lang="en-US" altLang="en-US">
                <a:latin typeface="Times" panose="02020603050405020304" pitchFamily="18" charset="0"/>
              </a:rPr>
              <a:t>  Raise temp - ozone AQI increases to Red</a:t>
            </a:r>
          </a:p>
          <a:p>
            <a:pPr lvl="2">
              <a:spcBef>
                <a:spcPct val="0"/>
              </a:spcBef>
              <a:buFontTx/>
              <a:buChar char="•"/>
            </a:pPr>
            <a:r>
              <a:rPr lang="en-US" altLang="en-US">
                <a:latin typeface="Times" panose="02020603050405020304" pitchFamily="18" charset="0"/>
              </a:rPr>
              <a:t>  Add more clouds - decrease AQI back to Orange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4F9A729-1959-443C-8F43-5BCED8254A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327D4C1A-5A71-4247-B88A-CAE7F01FD0C0}" type="slidenum">
              <a:rPr lang="en-US" altLang="en-US" sz="1200"/>
              <a:pPr/>
              <a:t>11</a:t>
            </a:fld>
            <a:endParaRPr lang="en-US" altLang="en-US" sz="1200"/>
          </a:p>
        </p:txBody>
      </p:sp>
      <p:sp>
        <p:nvSpPr>
          <p:cNvPr id="25603" name="Rectangle 2">
            <a:extLst>
              <a:ext uri="{FF2B5EF4-FFF2-40B4-BE49-F238E27FC236}">
                <a16:creationId xmlns:a16="http://schemas.microsoft.com/office/drawing/2014/main" id="{BF213C99-DCD0-4917-A720-2D0F79135C1E}"/>
              </a:ext>
            </a:extLst>
          </p:cNvPr>
          <p:cNvSpPr>
            <a:spLocks noChangeArrowheads="1" noTextEdit="1"/>
          </p:cNvSpPr>
          <p:nvPr>
            <p:ph type="sldImg"/>
          </p:nvPr>
        </p:nvSpPr>
        <p:spPr>
          <a:ln/>
        </p:spPr>
      </p:sp>
      <p:sp>
        <p:nvSpPr>
          <p:cNvPr id="25604" name="Rectangle 3">
            <a:extLst>
              <a:ext uri="{FF2B5EF4-FFF2-40B4-BE49-F238E27FC236}">
                <a16:creationId xmlns:a16="http://schemas.microsoft.com/office/drawing/2014/main" id="{DBDE04BF-119E-4A31-9BC6-9142357410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What are system requirements?</a:t>
            </a:r>
          </a:p>
          <a:p>
            <a:pPr eaLnBrk="1" hangingPunct="1"/>
            <a:endParaRPr lang="en-US" altLang="en-US">
              <a:latin typeface="Times" panose="02020603050405020304" pitchFamily="18" charset="0"/>
            </a:endParaRPr>
          </a:p>
          <a:p>
            <a:pPr eaLnBrk="1" hangingPunct="1"/>
            <a:r>
              <a:rPr lang="en-US" altLang="en-US">
                <a:latin typeface="Verdana" panose="020B0604030504040204" pitchFamily="34" charset="0"/>
              </a:rPr>
              <a:t>Browsers: (Windows) Internet Explorer 6.0, Netscape 8.0, Firefox 1.0, Opera 8.0</a:t>
            </a:r>
          </a:p>
          <a:p>
            <a:pPr eaLnBrk="1" hangingPunct="1"/>
            <a:endParaRPr lang="en-US" altLang="en-US">
              <a:latin typeface="Verdana" panose="020B0604030504040204" pitchFamily="34" charset="0"/>
            </a:endParaRPr>
          </a:p>
          <a:p>
            <a:pPr eaLnBrk="1" hangingPunct="1"/>
            <a:r>
              <a:rPr lang="en-US" altLang="en-US">
                <a:latin typeface="Verdana" panose="020B0604030504040204" pitchFamily="34" charset="0"/>
              </a:rPr>
              <a:t>Browsers: (MAC) Safari 1.2, Opera 9.0</a:t>
            </a:r>
          </a:p>
          <a:p>
            <a:pPr eaLnBrk="1" hangingPunct="1"/>
            <a:endParaRPr lang="en-US" altLang="en-US">
              <a:latin typeface="Verdana" panose="020B0604030504040204" pitchFamily="34" charset="0"/>
            </a:endParaRPr>
          </a:p>
          <a:p>
            <a:pPr eaLnBrk="1" hangingPunct="1"/>
            <a:r>
              <a:rPr lang="en-US" altLang="en-US">
                <a:latin typeface="Verdana" panose="020B0604030504040204" pitchFamily="34" charset="0"/>
              </a:rPr>
              <a:t>Screen resolution: 1024 x 768 pixels or higher</a:t>
            </a:r>
          </a:p>
          <a:p>
            <a:pPr eaLnBrk="1" hangingPunct="1"/>
            <a:endParaRPr lang="en-US" altLang="en-US">
              <a:latin typeface="Verdana" panose="020B0604030504040204" pitchFamily="34" charset="0"/>
            </a:endParaRPr>
          </a:p>
          <a:p>
            <a:pPr eaLnBrk="1" hangingPunct="1"/>
            <a:r>
              <a:rPr lang="en-US" altLang="en-US">
                <a:latin typeface="Verdana" panose="020B0604030504040204" pitchFamily="34" charset="0"/>
              </a:rPr>
              <a:t>3 MB of available hard disk space (standalone version only)</a:t>
            </a:r>
          </a:p>
          <a:p>
            <a:pPr eaLnBrk="1" hangingPunct="1"/>
            <a:endParaRPr lang="en-US" altLang="en-US">
              <a:latin typeface="Verdana" panose="020B0604030504040204" pitchFamily="34" charset="0"/>
            </a:endParaRPr>
          </a:p>
          <a:p>
            <a:pPr eaLnBrk="1" hangingPunct="1"/>
            <a:r>
              <a:rPr lang="en-US" altLang="en-US">
                <a:latin typeface="Verdana" panose="020B0604030504040204" pitchFamily="34" charset="0"/>
              </a:rPr>
              <a:t>Flash 7 or above plug-in or player installed.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2E9B57ED-ABD3-412C-B124-2FC659ACC1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EAAD44E4-1D53-46D7-99E8-B87EDF8F096E}" type="slidenum">
              <a:rPr lang="en-US" altLang="en-US" sz="1200"/>
              <a:pPr/>
              <a:t>12</a:t>
            </a:fld>
            <a:endParaRPr lang="en-US" altLang="en-US" sz="1200"/>
          </a:p>
        </p:txBody>
      </p:sp>
      <p:sp>
        <p:nvSpPr>
          <p:cNvPr id="26627" name="Rectangle 2">
            <a:extLst>
              <a:ext uri="{FF2B5EF4-FFF2-40B4-BE49-F238E27FC236}">
                <a16:creationId xmlns:a16="http://schemas.microsoft.com/office/drawing/2014/main" id="{C1A0CEE9-2E9E-42B2-B945-8BD4925DE837}"/>
              </a:ext>
            </a:extLst>
          </p:cNvPr>
          <p:cNvSpPr>
            <a:spLocks noChangeArrowheads="1" noTextEdit="1"/>
          </p:cNvSpPr>
          <p:nvPr>
            <p:ph type="sldImg"/>
          </p:nvPr>
        </p:nvSpPr>
        <p:spPr>
          <a:ln/>
        </p:spPr>
      </p:sp>
      <p:sp>
        <p:nvSpPr>
          <p:cNvPr id="26628" name="Rectangle 3">
            <a:extLst>
              <a:ext uri="{FF2B5EF4-FFF2-40B4-BE49-F238E27FC236}">
                <a16:creationId xmlns:a16="http://schemas.microsoft.com/office/drawing/2014/main" id="{5CF6221A-E54F-461E-84EC-6D6990E0EA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Insert your own contact information.  Please contact Lori or Donna if you do have questions.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3C144F84-E2A1-4676-A168-68AAD1C623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F6D34D43-2156-47D7-B1C3-98CE185CFC34}" type="slidenum">
              <a:rPr lang="en-US" altLang="en-US" sz="1200"/>
              <a:pPr/>
              <a:t>2</a:t>
            </a:fld>
            <a:endParaRPr lang="en-US" altLang="en-US" sz="1200"/>
          </a:p>
        </p:txBody>
      </p:sp>
      <p:sp>
        <p:nvSpPr>
          <p:cNvPr id="16387" name="Rectangle 2">
            <a:extLst>
              <a:ext uri="{FF2B5EF4-FFF2-40B4-BE49-F238E27FC236}">
                <a16:creationId xmlns:a16="http://schemas.microsoft.com/office/drawing/2014/main" id="{5EB27BED-026E-4FCE-A518-CB837CA5DAEB}"/>
              </a:ext>
            </a:extLst>
          </p:cNvPr>
          <p:cNvSpPr>
            <a:spLocks noChangeArrowheads="1" noTextEdit="1"/>
          </p:cNvSpPr>
          <p:nvPr>
            <p:ph type="sldImg"/>
          </p:nvPr>
        </p:nvSpPr>
        <p:spPr>
          <a:ln/>
        </p:spPr>
      </p:sp>
      <p:sp>
        <p:nvSpPr>
          <p:cNvPr id="16388" name="Rectangle 3">
            <a:extLst>
              <a:ext uri="{FF2B5EF4-FFF2-40B4-BE49-F238E27FC236}">
                <a16:creationId xmlns:a16="http://schemas.microsoft.com/office/drawing/2014/main" id="{B04F6A51-E87E-40CD-9F38-3278DD2036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This is important because children (18 and younger) are part of a sensitive group. </a:t>
            </a:r>
          </a:p>
          <a:p>
            <a:pPr eaLnBrk="1" hangingPunct="1"/>
            <a:r>
              <a:rPr lang="en-US" altLang="en-US">
                <a:latin typeface="Times" panose="02020603050405020304" pitchFamily="18" charset="0"/>
              </a:rPr>
              <a:t>	Their lungs are </a:t>
            </a:r>
            <a:r>
              <a:rPr lang="en-US" altLang="en-US" u="sng">
                <a:latin typeface="Times" panose="02020603050405020304" pitchFamily="18" charset="0"/>
              </a:rPr>
              <a:t>not</a:t>
            </a:r>
            <a:r>
              <a:rPr lang="en-US" altLang="en-US">
                <a:latin typeface="Times" panose="02020603050405020304" pitchFamily="18" charset="0"/>
              </a:rPr>
              <a:t> fully developed, and </a:t>
            </a:r>
          </a:p>
          <a:p>
            <a:pPr eaLnBrk="1" hangingPunct="1"/>
            <a:r>
              <a:rPr lang="en-US" altLang="en-US">
                <a:latin typeface="Times" panose="02020603050405020304" pitchFamily="18" charset="0"/>
              </a:rPr>
              <a:t>	They should take precaution when the AQI is Orange or higher.  </a:t>
            </a:r>
          </a:p>
          <a:p>
            <a:pPr eaLnBrk="1" hangingPunct="1"/>
            <a:r>
              <a:rPr lang="en-US" altLang="en-US" i="1">
                <a:latin typeface="Times" panose="02020603050405020304" pitchFamily="18" charset="0"/>
              </a:rPr>
              <a:t>Sensitive groups include </a:t>
            </a:r>
            <a:r>
              <a:rPr lang="en-US" altLang="en-US" i="1" u="sng">
                <a:latin typeface="Times" panose="02020603050405020304" pitchFamily="18" charset="0"/>
              </a:rPr>
              <a:t>active</a:t>
            </a:r>
            <a:r>
              <a:rPr lang="en-US" altLang="en-US" i="1">
                <a:latin typeface="Times" panose="02020603050405020304" pitchFamily="18" charset="0"/>
              </a:rPr>
              <a:t> children and adults and people with respiratory disease</a:t>
            </a:r>
            <a:r>
              <a:rPr lang="en-US" altLang="en-US">
                <a:latin typeface="Times" panose="02020603050405020304" pitchFamily="18" charset="0"/>
              </a:rPr>
              <a:t>.  When the AQI is red, unhealthy, then the general public, especially children, are encouraged to limit prolonged outdoor exertion.</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Also, we would like kids to learn ways to reduce air pollution.</a:t>
            </a:r>
          </a:p>
          <a:p>
            <a:pPr eaLnBrk="1" hangingPunct="1"/>
            <a:endParaRPr lang="en-US" altLang="en-US">
              <a:latin typeface="Times" panose="02020603050405020304" pitchFamily="18" charset="0"/>
            </a:endParaRPr>
          </a:p>
          <a:p>
            <a:pPr eaLnBrk="1" hangingPunct="1"/>
            <a:endParaRPr lang="en-US" altLang="en-US">
              <a:latin typeface="Times" panose="02020603050405020304" pitchFamily="18" charset="0"/>
            </a:endParaRPr>
          </a:p>
          <a:p>
            <a:pPr eaLnBrk="1" hangingPunct="1"/>
            <a:endParaRPr lang="en-US" altLang="en-US">
              <a:latin typeface="Times"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D067432F-B76D-4F35-A7C4-5A620E7C77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A05EA22B-4B68-47BA-9CB7-A32C321B74DD}" type="slidenum">
              <a:rPr lang="en-US" altLang="en-US" sz="1200"/>
              <a:pPr/>
              <a:t>3</a:t>
            </a:fld>
            <a:endParaRPr lang="en-US" altLang="en-US" sz="1200"/>
          </a:p>
        </p:txBody>
      </p:sp>
      <p:sp>
        <p:nvSpPr>
          <p:cNvPr id="17411" name="Rectangle 2">
            <a:extLst>
              <a:ext uri="{FF2B5EF4-FFF2-40B4-BE49-F238E27FC236}">
                <a16:creationId xmlns:a16="http://schemas.microsoft.com/office/drawing/2014/main" id="{48E5B879-613F-487B-9B88-FCE2355399C4}"/>
              </a:ext>
            </a:extLst>
          </p:cNvPr>
          <p:cNvSpPr>
            <a:spLocks noChangeArrowheads="1" noTextEdit="1"/>
          </p:cNvSpPr>
          <p:nvPr>
            <p:ph type="sldImg"/>
          </p:nvPr>
        </p:nvSpPr>
        <p:spPr>
          <a:ln/>
        </p:spPr>
      </p:sp>
      <p:sp>
        <p:nvSpPr>
          <p:cNvPr id="17412" name="Rectangle 3">
            <a:extLst>
              <a:ext uri="{FF2B5EF4-FFF2-40B4-BE49-F238E27FC236}">
                <a16:creationId xmlns:a16="http://schemas.microsoft.com/office/drawing/2014/main" id="{0D0A41CA-BD28-4568-8550-F4511D3B77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Our Kid’s site is divided into 2 sites.  One for ages 7 - 10 and one for K – 1.</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These sites explain the AQI to Kids.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1A7FA6CA-B0AF-4A92-92E9-35ED8D2E22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02C32315-2FAE-4B6A-8FB1-39C8BBFA7A48}" type="slidenum">
              <a:rPr lang="en-US" altLang="en-US" sz="1200"/>
              <a:pPr/>
              <a:t>4</a:t>
            </a:fld>
            <a:endParaRPr lang="en-US" altLang="en-US" sz="1200"/>
          </a:p>
        </p:txBody>
      </p:sp>
      <p:sp>
        <p:nvSpPr>
          <p:cNvPr id="18435" name="Rectangle 2">
            <a:extLst>
              <a:ext uri="{FF2B5EF4-FFF2-40B4-BE49-F238E27FC236}">
                <a16:creationId xmlns:a16="http://schemas.microsoft.com/office/drawing/2014/main" id="{AA8B7504-EE32-430D-9476-EF1EFA6D33E3}"/>
              </a:ext>
            </a:extLst>
          </p:cNvPr>
          <p:cNvSpPr>
            <a:spLocks noChangeArrowheads="1" noTextEdit="1"/>
          </p:cNvSpPr>
          <p:nvPr>
            <p:ph type="sldImg"/>
          </p:nvPr>
        </p:nvSpPr>
        <p:spPr>
          <a:ln/>
        </p:spPr>
      </p:sp>
      <p:sp>
        <p:nvSpPr>
          <p:cNvPr id="18436" name="Rectangle 3">
            <a:extLst>
              <a:ext uri="{FF2B5EF4-FFF2-40B4-BE49-F238E27FC236}">
                <a16:creationId xmlns:a16="http://schemas.microsoft.com/office/drawing/2014/main" id="{160AC569-A445-4421-A346-C5FC2A5371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Our Site for 7 - 10 year olds features 3 chameleons that explain the Air Quality Index, because the AQI uses colors to indicate air pollution levels.</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This site is divided into several sections: “Clean and Dirty Air,” “What is the AQI?,” “Air Pollution and Health,” “What Can I Do,” “Games,” and resources for “Teachers.”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95F122C-7DA7-4E76-AA14-EDC21B7427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0F94E44F-9258-4477-9219-F1E064AF540B}" type="slidenum">
              <a:rPr lang="en-US" altLang="en-US" sz="1200"/>
              <a:pPr/>
              <a:t>5</a:t>
            </a:fld>
            <a:endParaRPr lang="en-US" altLang="en-US" sz="1200"/>
          </a:p>
        </p:txBody>
      </p:sp>
      <p:sp>
        <p:nvSpPr>
          <p:cNvPr id="19459" name="Rectangle 2">
            <a:extLst>
              <a:ext uri="{FF2B5EF4-FFF2-40B4-BE49-F238E27FC236}">
                <a16:creationId xmlns:a16="http://schemas.microsoft.com/office/drawing/2014/main" id="{905EED7C-A795-4743-9939-06C9E9DC0CE7}"/>
              </a:ext>
            </a:extLst>
          </p:cNvPr>
          <p:cNvSpPr>
            <a:spLocks noChangeArrowheads="1" noTextEdit="1"/>
          </p:cNvSpPr>
          <p:nvPr>
            <p:ph type="sldImg"/>
          </p:nvPr>
        </p:nvSpPr>
        <p:spPr>
          <a:ln/>
        </p:spPr>
      </p:sp>
      <p:sp>
        <p:nvSpPr>
          <p:cNvPr id="19460" name="Rectangle 3">
            <a:extLst>
              <a:ext uri="{FF2B5EF4-FFF2-40B4-BE49-F238E27FC236}">
                <a16:creationId xmlns:a16="http://schemas.microsoft.com/office/drawing/2014/main" id="{AD598ED5-0CA8-4379-AAE6-773D184C94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I wanted to point out that each section has a storybook (no scrolling) layout with pictures and 1 or 2 paragraphs of text per page. We use Previous and Next to navigate through the site.</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The underlined words can be found in the Dictionary.</a:t>
            </a:r>
          </a:p>
          <a:p>
            <a:pPr eaLnBrk="1" hangingPunct="1"/>
            <a:r>
              <a:rPr lang="en-US" altLang="en-US">
                <a:latin typeface="Times" panose="02020603050405020304" pitchFamily="18" charset="0"/>
              </a:rPr>
              <a:t>Spanish version is available.</a:t>
            </a:r>
          </a:p>
          <a:p>
            <a:pPr eaLnBrk="1" hangingPunct="1"/>
            <a:endParaRPr lang="en-US" altLang="en-US">
              <a:latin typeface="Times" panose="02020603050405020304" pitchFamily="18" charset="0"/>
            </a:endParaRPr>
          </a:p>
          <a:p>
            <a:pPr eaLnBrk="1" hangingPunct="1"/>
            <a:endParaRPr lang="en-US" altLang="en-US">
              <a:latin typeface="Times"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BB5E51F-DFB7-4FEA-B578-D55FB5A5BE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74956FB5-3AEA-4B65-A97B-BE5A523CD39D}" type="slidenum">
              <a:rPr lang="en-US" altLang="en-US" sz="1200"/>
              <a:pPr/>
              <a:t>6</a:t>
            </a:fld>
            <a:endParaRPr lang="en-US" altLang="en-US" sz="1200"/>
          </a:p>
        </p:txBody>
      </p:sp>
      <p:sp>
        <p:nvSpPr>
          <p:cNvPr id="20483" name="Rectangle 2">
            <a:extLst>
              <a:ext uri="{FF2B5EF4-FFF2-40B4-BE49-F238E27FC236}">
                <a16:creationId xmlns:a16="http://schemas.microsoft.com/office/drawing/2014/main" id="{A7F2C6F6-1B25-4442-867A-5B0474642F8E}"/>
              </a:ext>
            </a:extLst>
          </p:cNvPr>
          <p:cNvSpPr>
            <a:spLocks noChangeArrowheads="1" noTextEdit="1"/>
          </p:cNvSpPr>
          <p:nvPr>
            <p:ph type="sldImg"/>
          </p:nvPr>
        </p:nvSpPr>
        <p:spPr>
          <a:ln/>
        </p:spPr>
      </p:sp>
      <p:sp>
        <p:nvSpPr>
          <p:cNvPr id="20484" name="Rectangle 3">
            <a:extLst>
              <a:ext uri="{FF2B5EF4-FFF2-40B4-BE49-F238E27FC236}">
                <a16:creationId xmlns:a16="http://schemas.microsoft.com/office/drawing/2014/main" id="{8FD37706-F842-4701-B471-42ECE54EC9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Here is an example of one of the games, which is the section the kids often go to first.  </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The game show features the 3 chameleons as contestants and the user must pick the chameleon with the right answer.</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The trick is you have to read the information on the site before you can answer the questions in the game.</a:t>
            </a:r>
          </a:p>
          <a:p>
            <a:pPr eaLnBrk="1" hangingPunct="1"/>
            <a:endParaRPr lang="en-US" altLang="en-US">
              <a:latin typeface="Times"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C51698E-3E57-442C-A835-54580E91C8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62D2AF58-07FD-4A00-ACA3-DDAA271CFBEC}" type="slidenum">
              <a:rPr lang="en-US" altLang="en-US" sz="1200"/>
              <a:pPr/>
              <a:t>7</a:t>
            </a:fld>
            <a:endParaRPr lang="en-US" altLang="en-US" sz="1200"/>
          </a:p>
        </p:txBody>
      </p:sp>
      <p:sp>
        <p:nvSpPr>
          <p:cNvPr id="21507" name="Rectangle 2">
            <a:extLst>
              <a:ext uri="{FF2B5EF4-FFF2-40B4-BE49-F238E27FC236}">
                <a16:creationId xmlns:a16="http://schemas.microsoft.com/office/drawing/2014/main" id="{DA851937-81C0-48C4-AFD4-B04F3270D5C5}"/>
              </a:ext>
            </a:extLst>
          </p:cNvPr>
          <p:cNvSpPr>
            <a:spLocks noChangeArrowheads="1" noTextEdit="1"/>
          </p:cNvSpPr>
          <p:nvPr>
            <p:ph type="sldImg"/>
          </p:nvPr>
        </p:nvSpPr>
        <p:spPr>
          <a:ln/>
        </p:spPr>
      </p:sp>
      <p:sp>
        <p:nvSpPr>
          <p:cNvPr id="21508" name="Rectangle 3">
            <a:extLst>
              <a:ext uri="{FF2B5EF4-FFF2-40B4-BE49-F238E27FC236}">
                <a16:creationId xmlns:a16="http://schemas.microsoft.com/office/drawing/2014/main" id="{C9F6F5CB-F7EC-4B3B-9B2D-C0B258D05E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panose="02020603050405020304" pitchFamily="18" charset="0"/>
              </a:rPr>
              <a:t>We also have a site for Kindergarten / first grade.  This site features a talking butterfly (with sound) and has very simple messages. This site has sound because some children this age can’t read.  This site also has games for younger kids.</a:t>
            </a:r>
          </a:p>
          <a:p>
            <a:pPr eaLnBrk="1" hangingPunct="1"/>
            <a:endParaRPr lang="en-US" altLang="en-US">
              <a:latin typeface="Times" panose="02020603050405020304" pitchFamily="18" charset="0"/>
            </a:endParaRPr>
          </a:p>
          <a:p>
            <a:pPr eaLnBrk="1" hangingPunct="1"/>
            <a:r>
              <a:rPr lang="en-US" altLang="en-US">
                <a:latin typeface="Times" panose="02020603050405020304" pitchFamily="18" charset="0"/>
              </a:rPr>
              <a:t>The butterfly explains how hard (or not hard) to play each day.</a:t>
            </a:r>
          </a:p>
          <a:p>
            <a:pPr eaLnBrk="1" hangingPunct="1"/>
            <a:endParaRPr lang="en-US" altLang="en-US">
              <a:latin typeface="Times" panose="02020603050405020304" pitchFamily="18" charset="0"/>
            </a:endParaRPr>
          </a:p>
          <a:p>
            <a:pPr eaLnBrk="1" hangingPunct="1"/>
            <a:r>
              <a:rPr lang="en-US" altLang="en-US" i="1">
                <a:latin typeface="Times" panose="02020603050405020304" pitchFamily="18" charset="0"/>
              </a:rPr>
              <a:t>So on a green day the butterfly can play hard or fly fast.</a:t>
            </a:r>
          </a:p>
          <a:p>
            <a:pPr eaLnBrk="1" hangingPunct="1"/>
            <a:endParaRPr lang="en-US" altLang="en-US" i="1">
              <a:latin typeface="Times" panose="02020603050405020304" pitchFamily="18" charset="0"/>
            </a:endParaRPr>
          </a:p>
          <a:p>
            <a:pPr eaLnBrk="1" hangingPunct="1"/>
            <a:r>
              <a:rPr lang="en-US" altLang="en-US" i="1">
                <a:latin typeface="Times" panose="02020603050405020304" pitchFamily="18" charset="0"/>
              </a:rPr>
              <a:t>But on an orange day, he has to take it easy.</a:t>
            </a:r>
          </a:p>
          <a:p>
            <a:pPr eaLnBrk="1" hangingPunct="1"/>
            <a:endParaRPr lang="en-US" altLang="en-US" i="1">
              <a:latin typeface="Times"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8D99B706-9970-4761-9882-63797A4D7C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1197D250-E2F6-46EE-8287-46D30B893155}" type="slidenum">
              <a:rPr lang="en-US" altLang="en-US" sz="1200"/>
              <a:pPr/>
              <a:t>8</a:t>
            </a:fld>
            <a:endParaRPr lang="en-US" altLang="en-US" sz="1200"/>
          </a:p>
        </p:txBody>
      </p:sp>
      <p:sp>
        <p:nvSpPr>
          <p:cNvPr id="22531" name="Rectangle 2">
            <a:extLst>
              <a:ext uri="{FF2B5EF4-FFF2-40B4-BE49-F238E27FC236}">
                <a16:creationId xmlns:a16="http://schemas.microsoft.com/office/drawing/2014/main" id="{07A32D17-96AB-4AAB-8297-AF73716ADA00}"/>
              </a:ext>
            </a:extLst>
          </p:cNvPr>
          <p:cNvSpPr>
            <a:spLocks noChangeArrowheads="1" noTextEdit="1"/>
          </p:cNvSpPr>
          <p:nvPr>
            <p:ph type="sldImg"/>
          </p:nvPr>
        </p:nvSpPr>
        <p:spPr>
          <a:ln/>
        </p:spPr>
      </p:sp>
      <p:sp>
        <p:nvSpPr>
          <p:cNvPr id="43011" name="Rectangle 3">
            <a:extLst>
              <a:ext uri="{FF2B5EF4-FFF2-40B4-BE49-F238E27FC236}">
                <a16:creationId xmlns:a16="http://schemas.microsoft.com/office/drawing/2014/main" id="{4BF13AC2-8967-4400-94E3-9577FC6A5944}"/>
              </a:ext>
            </a:extLst>
          </p:cNvPr>
          <p:cNvSpPr>
            <a:spLocks noGrp="1" noChangeArrowheads="1"/>
          </p:cNvSpPr>
          <p:nvPr>
            <p:ph type="body" idx="1"/>
          </p:nvPr>
        </p:nvSpPr>
        <p:spPr/>
        <p:txBody>
          <a:bodyPr/>
          <a:lstStyle/>
          <a:p>
            <a:pPr eaLnBrk="1" hangingPunct="1">
              <a:defRPr/>
            </a:pPr>
            <a:r>
              <a:rPr lang="en-US" dirty="0"/>
              <a:t>The AIRNOW student’s site highlights Smog City 2.  This site features several animations so students that aren’t familiar with ozone and particle pollution can read the background information before they enter Smog City.</a:t>
            </a:r>
          </a:p>
          <a:p>
            <a:pPr eaLnBrk="1" hangingPunct="1">
              <a:defRPr/>
            </a:pPr>
            <a:endParaRPr lang="en-US" dirty="0"/>
          </a:p>
          <a:p>
            <a:pPr marL="228600" indent="-228600" eaLnBrk="1" hangingPunct="1">
              <a:buFont typeface="+mj-lt"/>
              <a:buNone/>
              <a:defRPr/>
            </a:pPr>
            <a:r>
              <a:rPr lang="en-US" dirty="0"/>
              <a:t>The animations are:  1) How Ozone is Formed, 2) Ozone: Good Up High, Bad Nearby and 3) Particle Pollution.</a:t>
            </a:r>
          </a:p>
          <a:p>
            <a:pPr eaLnBrk="1" hangingPunct="1">
              <a:defRPr/>
            </a:pPr>
            <a:endParaRPr lang="en-US" dirty="0"/>
          </a:p>
          <a:p>
            <a:pPr eaLnBrk="1" hangingPunct="1">
              <a:defRPr/>
            </a:pPr>
            <a:r>
              <a:rPr lang="en-US" dirty="0"/>
              <a:t>How ozone is formed shows that ground level ozone is not naturally occurring or directly emitted.  It is formed when nitrogen oxides and volatile organic compounds combine in the presence of sunlight.</a:t>
            </a:r>
          </a:p>
          <a:p>
            <a:pPr eaLnBrk="1" hangingPunct="1">
              <a:defRPr/>
            </a:pPr>
            <a:endParaRPr lang="en-US" dirty="0"/>
          </a:p>
          <a:p>
            <a:pPr eaLnBrk="1" hangingPunct="1">
              <a:defRP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82E0B221-9115-4509-9317-9298DEC86D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fld id="{6240C8F5-B4C4-4EFE-9602-F16F7E8300DB}" type="slidenum">
              <a:rPr lang="en-US" altLang="en-US" sz="1200"/>
              <a:pPr/>
              <a:t>9</a:t>
            </a:fld>
            <a:endParaRPr lang="en-US" altLang="en-US" sz="1200"/>
          </a:p>
        </p:txBody>
      </p:sp>
      <p:sp>
        <p:nvSpPr>
          <p:cNvPr id="23555" name="Rectangle 2">
            <a:extLst>
              <a:ext uri="{FF2B5EF4-FFF2-40B4-BE49-F238E27FC236}">
                <a16:creationId xmlns:a16="http://schemas.microsoft.com/office/drawing/2014/main" id="{B9D7BF4B-4A66-48CA-B143-06A5738244CD}"/>
              </a:ext>
            </a:extLst>
          </p:cNvPr>
          <p:cNvSpPr>
            <a:spLocks noChangeArrowheads="1" noTextEdit="1"/>
          </p:cNvSpPr>
          <p:nvPr>
            <p:ph type="sldImg"/>
          </p:nvPr>
        </p:nvSpPr>
        <p:spPr>
          <a:ln/>
        </p:spPr>
      </p:sp>
      <p:sp>
        <p:nvSpPr>
          <p:cNvPr id="23556" name="Rectangle 3">
            <a:extLst>
              <a:ext uri="{FF2B5EF4-FFF2-40B4-BE49-F238E27FC236}">
                <a16:creationId xmlns:a16="http://schemas.microsoft.com/office/drawing/2014/main" id="{4F8E674F-D7D0-4275-8A75-D031C5AD07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sz="2800">
              <a:solidFill>
                <a:schemeClr val="bg1"/>
              </a:solidFill>
              <a:latin typeface="Times" panose="02020603050405020304" pitchFamily="18" charset="0"/>
            </a:endParaRPr>
          </a:p>
          <a:p>
            <a:pPr eaLnBrk="1" hangingPunct="1"/>
            <a:r>
              <a:rPr lang="en-US" altLang="en-US">
                <a:solidFill>
                  <a:srgbClr val="000000"/>
                </a:solidFill>
                <a:latin typeface="Times New Roman" panose="02020603050405020304" pitchFamily="18" charset="0"/>
              </a:rPr>
              <a:t>Smog City 2 is an interactive Web site that teaches students how weather and human activities affect ground-level ozone and particle pollution.</a:t>
            </a:r>
          </a:p>
          <a:p>
            <a:pPr eaLnBrk="1" hangingPunct="1"/>
            <a:endParaRPr lang="en-US" altLang="en-US">
              <a:solidFill>
                <a:srgbClr val="000000"/>
              </a:solidFill>
              <a:latin typeface="Times New Roman" panose="02020603050405020304" pitchFamily="18" charset="0"/>
            </a:endParaRPr>
          </a:p>
          <a:p>
            <a:pPr eaLnBrk="1" hangingPunct="1"/>
            <a:r>
              <a:rPr lang="en-US" altLang="en-US">
                <a:solidFill>
                  <a:schemeClr val="bg1"/>
                </a:solidFill>
                <a:latin typeface="Times" panose="02020603050405020304" pitchFamily="18" charset="0"/>
              </a:rPr>
              <a:t>This is the new Smog City 2 main page.  We have a short explanation about Smog City 2 and the Visitors Tour Guide (including system requirements) and Instructions for how to use the controls.  </a:t>
            </a:r>
          </a:p>
          <a:p>
            <a:pPr eaLnBrk="1" hangingPunct="1"/>
            <a:endParaRPr lang="en-US" altLang="en-US">
              <a:solidFill>
                <a:schemeClr val="bg1"/>
              </a:solidFill>
              <a:latin typeface="Times" panose="02020603050405020304" pitchFamily="18" charset="0"/>
            </a:endParaRPr>
          </a:p>
          <a:p>
            <a:pPr eaLnBrk="1" hangingPunct="1"/>
            <a:r>
              <a:rPr lang="en-US" altLang="en-US">
                <a:solidFill>
                  <a:schemeClr val="bg1"/>
                </a:solidFill>
                <a:latin typeface="Times" panose="02020603050405020304" pitchFamily="18" charset="0"/>
              </a:rPr>
              <a:t>The entry to the simulator is in the lower left clouds. The icons read “Save Smog City 2 from Ozone” and “Save Smog City 2 from Particle Pollution” and “Create Your Own Experience.”</a:t>
            </a:r>
          </a:p>
          <a:p>
            <a:pPr>
              <a:spcBef>
                <a:spcPct val="0"/>
              </a:spcBef>
            </a:pPr>
            <a:endParaRPr lang="en-US" altLang="en-US">
              <a:solidFill>
                <a:schemeClr val="bg1"/>
              </a:solidFill>
              <a:latin typeface="Times" panose="02020603050405020304" pitchFamily="18" charset="0"/>
            </a:endParaRPr>
          </a:p>
          <a:p>
            <a:pPr>
              <a:spcBef>
                <a:spcPct val="0"/>
              </a:spcBef>
            </a:pPr>
            <a:endParaRPr lang="en-US" altLang="en-US">
              <a:latin typeface="Times" panose="02020603050405020304" pitchFamily="18" charset="0"/>
            </a:endParaRPr>
          </a:p>
          <a:p>
            <a:pPr>
              <a:spcBef>
                <a:spcPct val="0"/>
              </a:spcBef>
            </a:pPr>
            <a:endParaRPr lang="en-US" altLang="en-US" sz="2400">
              <a:latin typeface="Times" panose="02020603050405020304" pitchFamily="18" charset="0"/>
            </a:endParaRPr>
          </a:p>
          <a:p>
            <a:pPr eaLnBrk="1" hangingPunct="1"/>
            <a:endParaRPr lang="en-US" altLang="en-US">
              <a:latin typeface="Times"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2D77421-A801-404B-86F1-8AA30158812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DC6DA9E-42F8-4089-8C03-F9E8996CD9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F1BC01-9FF8-41A6-8F86-56EA05E7EA49}"/>
              </a:ext>
            </a:extLst>
          </p:cNvPr>
          <p:cNvSpPr>
            <a:spLocks noGrp="1" noChangeArrowheads="1"/>
          </p:cNvSpPr>
          <p:nvPr>
            <p:ph type="sldNum" sz="quarter" idx="12"/>
          </p:nvPr>
        </p:nvSpPr>
        <p:spPr>
          <a:ln/>
        </p:spPr>
        <p:txBody>
          <a:bodyPr/>
          <a:lstStyle>
            <a:lvl1pPr>
              <a:defRPr/>
            </a:lvl1pPr>
          </a:lstStyle>
          <a:p>
            <a:fld id="{E14C2F30-F1CA-47C6-9A0E-C0DC12AFA26C}" type="slidenum">
              <a:rPr lang="en-US" altLang="en-US"/>
              <a:pPr/>
              <a:t>‹#›</a:t>
            </a:fld>
            <a:endParaRPr lang="en-US" altLang="en-US"/>
          </a:p>
        </p:txBody>
      </p:sp>
    </p:spTree>
    <p:extLst>
      <p:ext uri="{BB962C8B-B14F-4D97-AF65-F5344CB8AC3E}">
        <p14:creationId xmlns:p14="http://schemas.microsoft.com/office/powerpoint/2010/main" val="858065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19C93EE-C114-412E-8C3B-57D73ABDBA0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36BE9D-FE7F-4422-AAF2-34A0779DA4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BA56704-EBD0-4B8E-8555-56F46E9C240C}"/>
              </a:ext>
            </a:extLst>
          </p:cNvPr>
          <p:cNvSpPr>
            <a:spLocks noGrp="1" noChangeArrowheads="1"/>
          </p:cNvSpPr>
          <p:nvPr>
            <p:ph type="sldNum" sz="quarter" idx="12"/>
          </p:nvPr>
        </p:nvSpPr>
        <p:spPr>
          <a:ln/>
        </p:spPr>
        <p:txBody>
          <a:bodyPr/>
          <a:lstStyle>
            <a:lvl1pPr>
              <a:defRPr/>
            </a:lvl1pPr>
          </a:lstStyle>
          <a:p>
            <a:fld id="{C891A4E0-5820-4694-A5E4-D9684946ADBF}" type="slidenum">
              <a:rPr lang="en-US" altLang="en-US"/>
              <a:pPr/>
              <a:t>‹#›</a:t>
            </a:fld>
            <a:endParaRPr lang="en-US" altLang="en-US"/>
          </a:p>
        </p:txBody>
      </p:sp>
    </p:spTree>
    <p:extLst>
      <p:ext uri="{BB962C8B-B14F-4D97-AF65-F5344CB8AC3E}">
        <p14:creationId xmlns:p14="http://schemas.microsoft.com/office/powerpoint/2010/main" val="3425929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BD1F271-5F3B-4FD7-A15A-E068FB5E748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10221CB-40A9-46DF-B47D-B5E8D3A9784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46E7AE9-9055-4795-BB46-0E7B57480A4E}"/>
              </a:ext>
            </a:extLst>
          </p:cNvPr>
          <p:cNvSpPr>
            <a:spLocks noGrp="1" noChangeArrowheads="1"/>
          </p:cNvSpPr>
          <p:nvPr>
            <p:ph type="sldNum" sz="quarter" idx="12"/>
          </p:nvPr>
        </p:nvSpPr>
        <p:spPr>
          <a:ln/>
        </p:spPr>
        <p:txBody>
          <a:bodyPr/>
          <a:lstStyle>
            <a:lvl1pPr>
              <a:defRPr/>
            </a:lvl1pPr>
          </a:lstStyle>
          <a:p>
            <a:fld id="{B7E34962-2AAB-4102-A2CF-252D40DD0538}" type="slidenum">
              <a:rPr lang="en-US" altLang="en-US"/>
              <a:pPr/>
              <a:t>‹#›</a:t>
            </a:fld>
            <a:endParaRPr lang="en-US" altLang="en-US"/>
          </a:p>
        </p:txBody>
      </p:sp>
    </p:spTree>
    <p:extLst>
      <p:ext uri="{BB962C8B-B14F-4D97-AF65-F5344CB8AC3E}">
        <p14:creationId xmlns:p14="http://schemas.microsoft.com/office/powerpoint/2010/main" val="115472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470678F-A16B-4A0D-8088-56859C66B1E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27E508A-7D67-4A6A-903E-435BB62B6E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CDC7022-F698-46E4-A5C9-B24C1ABDC977}"/>
              </a:ext>
            </a:extLst>
          </p:cNvPr>
          <p:cNvSpPr>
            <a:spLocks noGrp="1" noChangeArrowheads="1"/>
          </p:cNvSpPr>
          <p:nvPr>
            <p:ph type="sldNum" sz="quarter" idx="12"/>
          </p:nvPr>
        </p:nvSpPr>
        <p:spPr>
          <a:ln/>
        </p:spPr>
        <p:txBody>
          <a:bodyPr/>
          <a:lstStyle>
            <a:lvl1pPr>
              <a:defRPr/>
            </a:lvl1pPr>
          </a:lstStyle>
          <a:p>
            <a:fld id="{D1D0D298-53C3-47EE-97E1-6F5509C8B963}" type="slidenum">
              <a:rPr lang="en-US" altLang="en-US"/>
              <a:pPr/>
              <a:t>‹#›</a:t>
            </a:fld>
            <a:endParaRPr lang="en-US" altLang="en-US"/>
          </a:p>
        </p:txBody>
      </p:sp>
    </p:spTree>
    <p:extLst>
      <p:ext uri="{BB962C8B-B14F-4D97-AF65-F5344CB8AC3E}">
        <p14:creationId xmlns:p14="http://schemas.microsoft.com/office/powerpoint/2010/main" val="2883118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464F84C-B195-4067-B1B0-DC404CD9C19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DCC0AA6-33D3-469F-8A00-7FDC3D27F2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871B1B7-0490-45C4-86C2-89537DED52D1}"/>
              </a:ext>
            </a:extLst>
          </p:cNvPr>
          <p:cNvSpPr>
            <a:spLocks noGrp="1" noChangeArrowheads="1"/>
          </p:cNvSpPr>
          <p:nvPr>
            <p:ph type="sldNum" sz="quarter" idx="12"/>
          </p:nvPr>
        </p:nvSpPr>
        <p:spPr>
          <a:ln/>
        </p:spPr>
        <p:txBody>
          <a:bodyPr/>
          <a:lstStyle>
            <a:lvl1pPr>
              <a:defRPr/>
            </a:lvl1pPr>
          </a:lstStyle>
          <a:p>
            <a:fld id="{689E4C0E-ED9B-45B3-B058-6A261AF53D38}" type="slidenum">
              <a:rPr lang="en-US" altLang="en-US"/>
              <a:pPr/>
              <a:t>‹#›</a:t>
            </a:fld>
            <a:endParaRPr lang="en-US" altLang="en-US"/>
          </a:p>
        </p:txBody>
      </p:sp>
    </p:spTree>
    <p:extLst>
      <p:ext uri="{BB962C8B-B14F-4D97-AF65-F5344CB8AC3E}">
        <p14:creationId xmlns:p14="http://schemas.microsoft.com/office/powerpoint/2010/main" val="42789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6CF2A24-2EB9-4B3C-9BF0-476AE6CB630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D207E7D-1482-4201-9C2E-1B6C84DFF80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861D4C9-12C2-48D3-9519-8DFFC654CEC9}"/>
              </a:ext>
            </a:extLst>
          </p:cNvPr>
          <p:cNvSpPr>
            <a:spLocks noGrp="1" noChangeArrowheads="1"/>
          </p:cNvSpPr>
          <p:nvPr>
            <p:ph type="sldNum" sz="quarter" idx="12"/>
          </p:nvPr>
        </p:nvSpPr>
        <p:spPr>
          <a:ln/>
        </p:spPr>
        <p:txBody>
          <a:bodyPr/>
          <a:lstStyle>
            <a:lvl1pPr>
              <a:defRPr/>
            </a:lvl1pPr>
          </a:lstStyle>
          <a:p>
            <a:fld id="{7072652D-6443-49EE-A99F-A8BD081068FE}" type="slidenum">
              <a:rPr lang="en-US" altLang="en-US"/>
              <a:pPr/>
              <a:t>‹#›</a:t>
            </a:fld>
            <a:endParaRPr lang="en-US" altLang="en-US"/>
          </a:p>
        </p:txBody>
      </p:sp>
    </p:spTree>
    <p:extLst>
      <p:ext uri="{BB962C8B-B14F-4D97-AF65-F5344CB8AC3E}">
        <p14:creationId xmlns:p14="http://schemas.microsoft.com/office/powerpoint/2010/main" val="1109022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06AA3C6-2B9A-4209-8555-DF0FC161D31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D23504C-1227-4850-A1E7-48E9FD051E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8918C49-6887-4A44-9781-A06A43150C38}"/>
              </a:ext>
            </a:extLst>
          </p:cNvPr>
          <p:cNvSpPr>
            <a:spLocks noGrp="1" noChangeArrowheads="1"/>
          </p:cNvSpPr>
          <p:nvPr>
            <p:ph type="sldNum" sz="quarter" idx="12"/>
          </p:nvPr>
        </p:nvSpPr>
        <p:spPr>
          <a:ln/>
        </p:spPr>
        <p:txBody>
          <a:bodyPr/>
          <a:lstStyle>
            <a:lvl1pPr>
              <a:defRPr/>
            </a:lvl1pPr>
          </a:lstStyle>
          <a:p>
            <a:fld id="{84C19C3E-76E0-4EDE-BB45-6C512A1C07A5}" type="slidenum">
              <a:rPr lang="en-US" altLang="en-US"/>
              <a:pPr/>
              <a:t>‹#›</a:t>
            </a:fld>
            <a:endParaRPr lang="en-US" altLang="en-US"/>
          </a:p>
        </p:txBody>
      </p:sp>
    </p:spTree>
    <p:extLst>
      <p:ext uri="{BB962C8B-B14F-4D97-AF65-F5344CB8AC3E}">
        <p14:creationId xmlns:p14="http://schemas.microsoft.com/office/powerpoint/2010/main" val="3201192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096A051-0093-4132-9F2B-D4E7EC4D7B8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420F469-281E-4CF7-9C43-8CA032E440A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83362A2-9446-4B41-B9A9-F8A77163C280}"/>
              </a:ext>
            </a:extLst>
          </p:cNvPr>
          <p:cNvSpPr>
            <a:spLocks noGrp="1" noChangeArrowheads="1"/>
          </p:cNvSpPr>
          <p:nvPr>
            <p:ph type="sldNum" sz="quarter" idx="12"/>
          </p:nvPr>
        </p:nvSpPr>
        <p:spPr>
          <a:ln/>
        </p:spPr>
        <p:txBody>
          <a:bodyPr/>
          <a:lstStyle>
            <a:lvl1pPr>
              <a:defRPr/>
            </a:lvl1pPr>
          </a:lstStyle>
          <a:p>
            <a:fld id="{F12027FB-AD3E-435E-A735-48A706B179DC}" type="slidenum">
              <a:rPr lang="en-US" altLang="en-US"/>
              <a:pPr/>
              <a:t>‹#›</a:t>
            </a:fld>
            <a:endParaRPr lang="en-US" altLang="en-US"/>
          </a:p>
        </p:txBody>
      </p:sp>
    </p:spTree>
    <p:extLst>
      <p:ext uri="{BB962C8B-B14F-4D97-AF65-F5344CB8AC3E}">
        <p14:creationId xmlns:p14="http://schemas.microsoft.com/office/powerpoint/2010/main" val="67057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C147226-7968-4D86-8246-0C78500357E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28F5135-A35E-4C0C-A5F3-ECC5E1EAE4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5C3D6A6-CE26-48D5-9BD7-3FEDE23338D5}"/>
              </a:ext>
            </a:extLst>
          </p:cNvPr>
          <p:cNvSpPr>
            <a:spLocks noGrp="1" noChangeArrowheads="1"/>
          </p:cNvSpPr>
          <p:nvPr>
            <p:ph type="sldNum" sz="quarter" idx="12"/>
          </p:nvPr>
        </p:nvSpPr>
        <p:spPr>
          <a:ln/>
        </p:spPr>
        <p:txBody>
          <a:bodyPr/>
          <a:lstStyle>
            <a:lvl1pPr>
              <a:defRPr/>
            </a:lvl1pPr>
          </a:lstStyle>
          <a:p>
            <a:fld id="{CFD94D3C-F3D5-44CF-BFB9-5F93C99C3E25}" type="slidenum">
              <a:rPr lang="en-US" altLang="en-US"/>
              <a:pPr/>
              <a:t>‹#›</a:t>
            </a:fld>
            <a:endParaRPr lang="en-US" altLang="en-US"/>
          </a:p>
        </p:txBody>
      </p:sp>
    </p:spTree>
    <p:extLst>
      <p:ext uri="{BB962C8B-B14F-4D97-AF65-F5344CB8AC3E}">
        <p14:creationId xmlns:p14="http://schemas.microsoft.com/office/powerpoint/2010/main" val="2567501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1A3505B-7244-4B3C-98F5-81078ABFE02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E76DE71-3D57-4ED2-A963-9856F00092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FD57D2B-B59C-46BC-B028-08CC9B15BBC6}"/>
              </a:ext>
            </a:extLst>
          </p:cNvPr>
          <p:cNvSpPr>
            <a:spLocks noGrp="1" noChangeArrowheads="1"/>
          </p:cNvSpPr>
          <p:nvPr>
            <p:ph type="sldNum" sz="quarter" idx="12"/>
          </p:nvPr>
        </p:nvSpPr>
        <p:spPr>
          <a:ln/>
        </p:spPr>
        <p:txBody>
          <a:bodyPr/>
          <a:lstStyle>
            <a:lvl1pPr>
              <a:defRPr/>
            </a:lvl1pPr>
          </a:lstStyle>
          <a:p>
            <a:fld id="{0FA3457D-1925-46F6-81EE-6234329828FA}" type="slidenum">
              <a:rPr lang="en-US" altLang="en-US"/>
              <a:pPr/>
              <a:t>‹#›</a:t>
            </a:fld>
            <a:endParaRPr lang="en-US" altLang="en-US"/>
          </a:p>
        </p:txBody>
      </p:sp>
    </p:spTree>
    <p:extLst>
      <p:ext uri="{BB962C8B-B14F-4D97-AF65-F5344CB8AC3E}">
        <p14:creationId xmlns:p14="http://schemas.microsoft.com/office/powerpoint/2010/main" val="702321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CD74416-E139-4D05-A7A5-238FEA91ED3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9F091D3-6AE9-4CA9-BD92-E2228E2BF2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95B0B51-3E25-43B6-B874-ABEA64047916}"/>
              </a:ext>
            </a:extLst>
          </p:cNvPr>
          <p:cNvSpPr>
            <a:spLocks noGrp="1" noChangeArrowheads="1"/>
          </p:cNvSpPr>
          <p:nvPr>
            <p:ph type="sldNum" sz="quarter" idx="12"/>
          </p:nvPr>
        </p:nvSpPr>
        <p:spPr>
          <a:ln/>
        </p:spPr>
        <p:txBody>
          <a:bodyPr/>
          <a:lstStyle>
            <a:lvl1pPr>
              <a:defRPr/>
            </a:lvl1pPr>
          </a:lstStyle>
          <a:p>
            <a:fld id="{5D23FBEF-85BA-47A1-BF47-AFDA6379E5FD}" type="slidenum">
              <a:rPr lang="en-US" altLang="en-US"/>
              <a:pPr/>
              <a:t>‹#›</a:t>
            </a:fld>
            <a:endParaRPr lang="en-US" altLang="en-US"/>
          </a:p>
        </p:txBody>
      </p:sp>
    </p:spTree>
    <p:extLst>
      <p:ext uri="{BB962C8B-B14F-4D97-AF65-F5344CB8AC3E}">
        <p14:creationId xmlns:p14="http://schemas.microsoft.com/office/powerpoint/2010/main" val="1310254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F3886"/>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5AD54AA-59D3-426B-8EED-BF24239CF22F}"/>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FAAEC81-AA62-439C-91C6-60A62BCFCE9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BF8665A-29D3-4F5B-98BC-EF32E34EA61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charset="0"/>
              </a:defRPr>
            </a:lvl1pPr>
          </a:lstStyle>
          <a:p>
            <a:pPr>
              <a:defRPr/>
            </a:pPr>
            <a:endParaRPr lang="en-US"/>
          </a:p>
        </p:txBody>
      </p:sp>
      <p:sp>
        <p:nvSpPr>
          <p:cNvPr id="1029" name="Rectangle 5">
            <a:extLst>
              <a:ext uri="{FF2B5EF4-FFF2-40B4-BE49-F238E27FC236}">
                <a16:creationId xmlns:a16="http://schemas.microsoft.com/office/drawing/2014/main" id="{4E509A4F-E483-41B7-832E-787ACCA0438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charset="0"/>
              </a:defRPr>
            </a:lvl1pPr>
          </a:lstStyle>
          <a:p>
            <a:pPr>
              <a:defRPr/>
            </a:pPr>
            <a:endParaRPr lang="en-US"/>
          </a:p>
        </p:txBody>
      </p:sp>
      <p:sp>
        <p:nvSpPr>
          <p:cNvPr id="1030" name="Rectangle 6">
            <a:extLst>
              <a:ext uri="{FF2B5EF4-FFF2-40B4-BE49-F238E27FC236}">
                <a16:creationId xmlns:a16="http://schemas.microsoft.com/office/drawing/2014/main" id="{44CE8637-6161-4CC5-942E-31BD38F70037}"/>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37BC752-459C-4FA1-8463-E51271BDD922}" type="slidenum">
              <a:rPr lang="en-US" altLang="en-US"/>
              <a:pPr/>
              <a:t>‹#›</a:t>
            </a:fld>
            <a:endParaRPr lang="en-US" altLang="en-US"/>
          </a:p>
        </p:txBody>
      </p:sp>
      <p:pic>
        <p:nvPicPr>
          <p:cNvPr id="1031" name="Picture 7">
            <a:extLst>
              <a:ext uri="{FF2B5EF4-FFF2-40B4-BE49-F238E27FC236}">
                <a16:creationId xmlns:a16="http://schemas.microsoft.com/office/drawing/2014/main" id="{01804AD3-7C7C-4048-B74C-713B1E9EB7E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152400"/>
            <a:ext cx="2590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8">
            <a:extLst>
              <a:ext uri="{FF2B5EF4-FFF2-40B4-BE49-F238E27FC236}">
                <a16:creationId xmlns:a16="http://schemas.microsoft.com/office/drawing/2014/main" id="{24C2AA2D-143C-4A43-8E07-15ABA6A23DDF}"/>
              </a:ext>
            </a:extLst>
          </p:cNvPr>
          <p:cNvSpPr>
            <a:spLocks noChangeArrowheads="1"/>
          </p:cNvSpPr>
          <p:nvPr userDrawn="1"/>
        </p:nvSpPr>
        <p:spPr bwMode="auto">
          <a:xfrm>
            <a:off x="0" y="1219200"/>
            <a:ext cx="9144000" cy="76200"/>
          </a:xfrm>
          <a:prstGeom prst="rect">
            <a:avLst/>
          </a:prstGeom>
          <a:solidFill>
            <a:srgbClr val="39CAF2"/>
          </a:solidFill>
          <a:ln w="9525">
            <a:noFill/>
            <a:miter lim="800000"/>
            <a:headEnd/>
            <a:tailEnd/>
          </a:ln>
          <a:effectLst/>
        </p:spPr>
        <p:txBody>
          <a:bodyPr wrap="none" anchor="ctr"/>
          <a:lstStyle/>
          <a:p>
            <a:pPr>
              <a:defRPr/>
            </a:pPr>
            <a:endParaRPr lang="en-US">
              <a:latin typeface="Times" charset="0"/>
            </a:endParaRPr>
          </a:p>
        </p:txBody>
      </p:sp>
      <p:sp>
        <p:nvSpPr>
          <p:cNvPr id="1033" name="Rectangle 9">
            <a:extLst>
              <a:ext uri="{FF2B5EF4-FFF2-40B4-BE49-F238E27FC236}">
                <a16:creationId xmlns:a16="http://schemas.microsoft.com/office/drawing/2014/main" id="{D9A55F55-2A37-4F0B-AB8B-23F5DBD3A9ED}"/>
              </a:ext>
            </a:extLst>
          </p:cNvPr>
          <p:cNvSpPr>
            <a:spLocks noChangeArrowheads="1"/>
          </p:cNvSpPr>
          <p:nvPr userDrawn="1"/>
        </p:nvSpPr>
        <p:spPr bwMode="auto">
          <a:xfrm>
            <a:off x="0" y="76200"/>
            <a:ext cx="9144000" cy="76200"/>
          </a:xfrm>
          <a:prstGeom prst="rect">
            <a:avLst/>
          </a:prstGeom>
          <a:solidFill>
            <a:srgbClr val="39CAF2"/>
          </a:solidFill>
          <a:ln w="9525">
            <a:noFill/>
            <a:miter lim="800000"/>
            <a:headEnd/>
            <a:tailEnd/>
          </a:ln>
          <a:effectLst/>
        </p:spPr>
        <p:txBody>
          <a:bodyPr wrap="none" anchor="ctr"/>
          <a:lstStyle/>
          <a:p>
            <a:pPr>
              <a:defRPr/>
            </a:pPr>
            <a:endParaRPr lang="en-US">
              <a:latin typeface="Times" charset="0"/>
            </a:endParaRPr>
          </a:p>
        </p:txBody>
      </p:sp>
      <p:sp>
        <p:nvSpPr>
          <p:cNvPr id="1034" name="Line 10">
            <a:extLst>
              <a:ext uri="{FF2B5EF4-FFF2-40B4-BE49-F238E27FC236}">
                <a16:creationId xmlns:a16="http://schemas.microsoft.com/office/drawing/2014/main" id="{3E75B09E-7059-44C2-8D62-5EE5B9D80755}"/>
              </a:ext>
            </a:extLst>
          </p:cNvPr>
          <p:cNvSpPr>
            <a:spLocks noChangeShapeType="1"/>
          </p:cNvSpPr>
          <p:nvPr userDrawn="1"/>
        </p:nvSpPr>
        <p:spPr bwMode="auto">
          <a:xfrm>
            <a:off x="0" y="1371600"/>
            <a:ext cx="9144000" cy="0"/>
          </a:xfrm>
          <a:prstGeom prst="line">
            <a:avLst/>
          </a:prstGeom>
          <a:noFill/>
          <a:ln w="76200" cmpd="tri">
            <a:solidFill>
              <a:srgbClr val="EFF1F7"/>
            </a:solidFill>
            <a:round/>
            <a:headEnd/>
            <a:tailEnd/>
          </a:ln>
          <a:effectLst/>
        </p:spPr>
        <p:txBody>
          <a:bodyPr wrap="none" anchor="ctr"/>
          <a:lstStyle/>
          <a:p>
            <a:pPr>
              <a:defRPr/>
            </a:pPr>
            <a:endParaRPr lang="en-US">
              <a:latin typeface="Times"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Times" charset="0"/>
        </a:defRPr>
      </a:lvl2pPr>
      <a:lvl3pPr algn="ctr" rtl="0" eaLnBrk="0" fontAlgn="base" hangingPunct="0">
        <a:spcBef>
          <a:spcPct val="0"/>
        </a:spcBef>
        <a:spcAft>
          <a:spcPct val="0"/>
        </a:spcAft>
        <a:defRPr sz="4400">
          <a:solidFill>
            <a:schemeClr val="bg1"/>
          </a:solidFill>
          <a:latin typeface="Times" charset="0"/>
        </a:defRPr>
      </a:lvl3pPr>
      <a:lvl4pPr algn="ctr" rtl="0" eaLnBrk="0" fontAlgn="base" hangingPunct="0">
        <a:spcBef>
          <a:spcPct val="0"/>
        </a:spcBef>
        <a:spcAft>
          <a:spcPct val="0"/>
        </a:spcAft>
        <a:defRPr sz="4400">
          <a:solidFill>
            <a:schemeClr val="bg1"/>
          </a:solidFill>
          <a:latin typeface="Times" charset="0"/>
        </a:defRPr>
      </a:lvl4pPr>
      <a:lvl5pPr algn="ctr" rtl="0" eaLnBrk="0" fontAlgn="base" hangingPunct="0">
        <a:spcBef>
          <a:spcPct val="0"/>
        </a:spcBef>
        <a:spcAft>
          <a:spcPct val="0"/>
        </a:spcAft>
        <a:defRPr sz="4400">
          <a:solidFill>
            <a:schemeClr val="bg1"/>
          </a:solidFill>
          <a:latin typeface="Times" charset="0"/>
        </a:defRPr>
      </a:lvl5pPr>
      <a:lvl6pPr marL="457200" algn="ctr" rtl="0" fontAlgn="base">
        <a:spcBef>
          <a:spcPct val="0"/>
        </a:spcBef>
        <a:spcAft>
          <a:spcPct val="0"/>
        </a:spcAft>
        <a:defRPr sz="4400">
          <a:solidFill>
            <a:schemeClr val="bg1"/>
          </a:solidFill>
          <a:latin typeface="Times" charset="0"/>
        </a:defRPr>
      </a:lvl6pPr>
      <a:lvl7pPr marL="914400" algn="ctr" rtl="0" fontAlgn="base">
        <a:spcBef>
          <a:spcPct val="0"/>
        </a:spcBef>
        <a:spcAft>
          <a:spcPct val="0"/>
        </a:spcAft>
        <a:defRPr sz="4400">
          <a:solidFill>
            <a:schemeClr val="bg1"/>
          </a:solidFill>
          <a:latin typeface="Times" charset="0"/>
        </a:defRPr>
      </a:lvl7pPr>
      <a:lvl8pPr marL="1371600" algn="ctr" rtl="0" fontAlgn="base">
        <a:spcBef>
          <a:spcPct val="0"/>
        </a:spcBef>
        <a:spcAft>
          <a:spcPct val="0"/>
        </a:spcAft>
        <a:defRPr sz="4400">
          <a:solidFill>
            <a:schemeClr val="bg1"/>
          </a:solidFill>
          <a:latin typeface="Times" charset="0"/>
        </a:defRPr>
      </a:lvl8pPr>
      <a:lvl9pPr marL="1828800" algn="ctr" rtl="0" fontAlgn="base">
        <a:spcBef>
          <a:spcPct val="0"/>
        </a:spcBef>
        <a:spcAft>
          <a:spcPct val="0"/>
        </a:spcAft>
        <a:defRPr sz="4400">
          <a:solidFill>
            <a:schemeClr val="bg1"/>
          </a:solidFill>
          <a:latin typeface="Times"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64.164.197.225/smogcity2/smogcity.cfm?preset=particle"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tussey.lori@epa.gov"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mailto:rogers.donna@ep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airnow.gov/index.cfm?action=airnow.aqikids_new"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airnow.gov/index.cfm?action=aqikids.game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www.airnow.gov/index.cfm?action=aqikids_new.main"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airnow.gov/index.cfm?action=airnow.student"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64.164.197.225/smogcity2/smogcity.cfm?preset=ozone"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9" descr="airnowmain">
            <a:extLst>
              <a:ext uri="{FF2B5EF4-FFF2-40B4-BE49-F238E27FC236}">
                <a16:creationId xmlns:a16="http://schemas.microsoft.com/office/drawing/2014/main" id="{045EE699-5A35-476D-AACE-E3C84A19F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561975"/>
            <a:ext cx="9372600" cy="798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16">
            <a:extLst>
              <a:ext uri="{FF2B5EF4-FFF2-40B4-BE49-F238E27FC236}">
                <a16:creationId xmlns:a16="http://schemas.microsoft.com/office/drawing/2014/main" id="{C1170331-0231-4E01-AABC-7B8041653693}"/>
              </a:ext>
            </a:extLst>
          </p:cNvPr>
          <p:cNvSpPr>
            <a:spLocks noChangeArrowheads="1"/>
          </p:cNvSpPr>
          <p:nvPr/>
        </p:nvSpPr>
        <p:spPr bwMode="auto">
          <a:xfrm>
            <a:off x="5486400" y="4876800"/>
            <a:ext cx="3657600" cy="990600"/>
          </a:xfrm>
          <a:prstGeom prst="rect">
            <a:avLst/>
          </a:prstGeom>
          <a:noFill/>
          <a:ln w="762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9">
            <a:extLst>
              <a:ext uri="{FF2B5EF4-FFF2-40B4-BE49-F238E27FC236}">
                <a16:creationId xmlns:a16="http://schemas.microsoft.com/office/drawing/2014/main" id="{F1BD850F-6DD8-4754-9D14-7B9F424E697C}"/>
              </a:ext>
            </a:extLst>
          </p:cNvPr>
          <p:cNvSpPr>
            <a:spLocks noChangeArrowheads="1"/>
          </p:cNvSpPr>
          <p:nvPr/>
        </p:nvSpPr>
        <p:spPr bwMode="auto">
          <a:xfrm>
            <a:off x="0" y="0"/>
            <a:ext cx="9144000" cy="6858000"/>
          </a:xfrm>
          <a:prstGeom prst="rect">
            <a:avLst/>
          </a:prstGeom>
          <a:solidFill>
            <a:srgbClr val="1F3886"/>
          </a:solidFill>
          <a:ln w="9525">
            <a:solidFill>
              <a:schemeClr val="tx1"/>
            </a:solidFill>
            <a:miter lim="800000"/>
            <a:headEnd/>
            <a:tailEnd/>
          </a:ln>
        </p:spPr>
        <p:txBody>
          <a:bodyPr wrap="none" anchor="ct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endParaRPr lang="en-US" altLang="en-US"/>
          </a:p>
        </p:txBody>
      </p:sp>
      <p:pic>
        <p:nvPicPr>
          <p:cNvPr id="11267" name="Picture 10">
            <a:hlinkClick r:id="rId3"/>
            <a:extLst>
              <a:ext uri="{FF2B5EF4-FFF2-40B4-BE49-F238E27FC236}">
                <a16:creationId xmlns:a16="http://schemas.microsoft.com/office/drawing/2014/main" id="{949C4229-4F49-4F32-A27E-5E8D1C0635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1763"/>
            <a:ext cx="9144000" cy="698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14">
            <a:extLst>
              <a:ext uri="{FF2B5EF4-FFF2-40B4-BE49-F238E27FC236}">
                <a16:creationId xmlns:a16="http://schemas.microsoft.com/office/drawing/2014/main" id="{85449500-9F53-4E9D-925B-975D4220ED7E}"/>
              </a:ext>
            </a:extLst>
          </p:cNvPr>
          <p:cNvSpPr>
            <a:spLocks noGrp="1" noChangeArrowheads="1"/>
          </p:cNvSpPr>
          <p:nvPr>
            <p:ph type="title" idx="4294967295"/>
          </p:nvPr>
        </p:nvSpPr>
        <p:spPr/>
        <p:txBody>
          <a:bodyPr/>
          <a:lstStyle/>
          <a:p>
            <a:pPr eaLnBrk="1" hangingPunct="1"/>
            <a:r>
              <a:rPr lang="en-US" altLang="en-US"/>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a:extLst>
              <a:ext uri="{FF2B5EF4-FFF2-40B4-BE49-F238E27FC236}">
                <a16:creationId xmlns:a16="http://schemas.microsoft.com/office/drawing/2014/main" id="{D0925592-77C1-4D21-B974-ECBE56A442DE}"/>
              </a:ext>
            </a:extLst>
          </p:cNvPr>
          <p:cNvSpPr txBox="1">
            <a:spLocks noChangeArrowheads="1"/>
          </p:cNvSpPr>
          <p:nvPr/>
        </p:nvSpPr>
        <p:spPr bwMode="auto">
          <a:xfrm>
            <a:off x="2971800" y="282575"/>
            <a:ext cx="4352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000">
                <a:solidFill>
                  <a:srgbClr val="39CAF2"/>
                </a:solidFill>
              </a:rPr>
              <a:t>Teachers Resources</a:t>
            </a:r>
            <a:endParaRPr lang="en-US" altLang="en-US"/>
          </a:p>
        </p:txBody>
      </p:sp>
      <p:sp>
        <p:nvSpPr>
          <p:cNvPr id="12291" name="Text Box 8">
            <a:extLst>
              <a:ext uri="{FF2B5EF4-FFF2-40B4-BE49-F238E27FC236}">
                <a16:creationId xmlns:a16="http://schemas.microsoft.com/office/drawing/2014/main" id="{4349EA80-6277-4916-A164-AAB5EAA2CD39}"/>
              </a:ext>
            </a:extLst>
          </p:cNvPr>
          <p:cNvSpPr txBox="1">
            <a:spLocks noChangeArrowheads="1"/>
          </p:cNvSpPr>
          <p:nvPr/>
        </p:nvSpPr>
        <p:spPr bwMode="auto">
          <a:xfrm>
            <a:off x="304800" y="1828800"/>
            <a:ext cx="3886200"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pPr>
              <a:buFontTx/>
              <a:buChar char="•"/>
            </a:pPr>
            <a:r>
              <a:rPr lang="en-US" altLang="en-US">
                <a:solidFill>
                  <a:schemeClr val="bg1"/>
                </a:solidFill>
              </a:rPr>
              <a:t> Instructions</a:t>
            </a:r>
          </a:p>
          <a:p>
            <a:endParaRPr lang="en-US" altLang="en-US">
              <a:solidFill>
                <a:schemeClr val="bg1"/>
              </a:solidFill>
            </a:endParaRPr>
          </a:p>
          <a:p>
            <a:pPr>
              <a:buFont typeface="Times" panose="02020603050405020304" pitchFamily="18" charset="0"/>
              <a:buChar char="•"/>
            </a:pPr>
            <a:r>
              <a:rPr lang="en-US" altLang="en-US">
                <a:solidFill>
                  <a:schemeClr val="bg1"/>
                </a:solidFill>
              </a:rPr>
              <a:t> Student worksheets</a:t>
            </a:r>
          </a:p>
          <a:p>
            <a:endParaRPr lang="en-US" altLang="en-US">
              <a:solidFill>
                <a:schemeClr val="bg1"/>
              </a:solidFill>
            </a:endParaRPr>
          </a:p>
          <a:p>
            <a:pPr>
              <a:buFont typeface="Times" panose="02020603050405020304" pitchFamily="18" charset="0"/>
              <a:buChar char="•"/>
            </a:pPr>
            <a:r>
              <a:rPr lang="en-US" altLang="en-US">
                <a:solidFill>
                  <a:schemeClr val="bg1"/>
                </a:solidFill>
              </a:rPr>
              <a:t> Flyers</a:t>
            </a:r>
          </a:p>
          <a:p>
            <a:pPr>
              <a:buFont typeface="Times" panose="02020603050405020304" pitchFamily="18" charset="0"/>
              <a:buChar char="•"/>
            </a:pPr>
            <a:endParaRPr lang="en-US" altLang="en-US">
              <a:solidFill>
                <a:schemeClr val="bg1"/>
              </a:solidFill>
            </a:endParaRPr>
          </a:p>
          <a:p>
            <a:pPr>
              <a:buFont typeface="Times" panose="02020603050405020304" pitchFamily="18" charset="0"/>
              <a:buChar char="•"/>
            </a:pPr>
            <a:r>
              <a:rPr lang="en-US" altLang="en-US">
                <a:solidFill>
                  <a:schemeClr val="bg1"/>
                </a:solidFill>
              </a:rPr>
              <a:t> Movies/Animations</a:t>
            </a:r>
          </a:p>
          <a:p>
            <a:pPr>
              <a:buFont typeface="Times" panose="02020603050405020304" pitchFamily="18" charset="0"/>
              <a:buChar char="•"/>
            </a:pPr>
            <a:endParaRPr lang="en-US" altLang="en-US">
              <a:solidFill>
                <a:schemeClr val="bg1"/>
              </a:solidFill>
            </a:endParaRPr>
          </a:p>
          <a:p>
            <a:pPr>
              <a:buFont typeface="Times" panose="02020603050405020304" pitchFamily="18" charset="0"/>
              <a:buChar char="•"/>
            </a:pPr>
            <a:r>
              <a:rPr lang="en-US" altLang="en-US">
                <a:solidFill>
                  <a:schemeClr val="bg1"/>
                </a:solidFill>
              </a:rPr>
              <a:t>Links</a:t>
            </a:r>
          </a:p>
        </p:txBody>
      </p:sp>
      <p:pic>
        <p:nvPicPr>
          <p:cNvPr id="12292" name="Picture 9">
            <a:extLst>
              <a:ext uri="{FF2B5EF4-FFF2-40B4-BE49-F238E27FC236}">
                <a16:creationId xmlns:a16="http://schemas.microsoft.com/office/drawing/2014/main" id="{704C43A9-CC97-4FF4-A346-D2B8BDE15C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371600"/>
            <a:ext cx="424021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8B1A72DB-9466-411F-83F3-057F529D8B64}"/>
              </a:ext>
            </a:extLst>
          </p:cNvPr>
          <p:cNvSpPr txBox="1">
            <a:spLocks noChangeArrowheads="1"/>
          </p:cNvSpPr>
          <p:nvPr/>
        </p:nvSpPr>
        <p:spPr bwMode="auto">
          <a:xfrm>
            <a:off x="3429000" y="304800"/>
            <a:ext cx="2768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400">
                <a:solidFill>
                  <a:srgbClr val="39CAF2"/>
                </a:solidFill>
              </a:rPr>
              <a:t>Contact Us</a:t>
            </a:r>
            <a:endParaRPr lang="en-US" altLang="en-US" sz="4400"/>
          </a:p>
        </p:txBody>
      </p:sp>
      <p:sp>
        <p:nvSpPr>
          <p:cNvPr id="13315" name="Text Box 3">
            <a:extLst>
              <a:ext uri="{FF2B5EF4-FFF2-40B4-BE49-F238E27FC236}">
                <a16:creationId xmlns:a16="http://schemas.microsoft.com/office/drawing/2014/main" id="{8017B0CA-E14F-4086-B507-505F203D27E1}"/>
              </a:ext>
            </a:extLst>
          </p:cNvPr>
          <p:cNvSpPr txBox="1">
            <a:spLocks noChangeArrowheads="1"/>
          </p:cNvSpPr>
          <p:nvPr/>
        </p:nvSpPr>
        <p:spPr bwMode="auto">
          <a:xfrm>
            <a:off x="457200" y="2667000"/>
            <a:ext cx="35877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a:solidFill>
                  <a:srgbClr val="FFFFFF"/>
                </a:solidFill>
              </a:rPr>
              <a:t>Lori Tussey  </a:t>
            </a:r>
          </a:p>
          <a:p>
            <a:r>
              <a:rPr lang="en-US" altLang="en-US">
                <a:solidFill>
                  <a:srgbClr val="FFFFFF"/>
                </a:solidFill>
                <a:hlinkClick r:id="rId3"/>
              </a:rPr>
              <a:t>tussey.lori@epa.gov</a:t>
            </a:r>
            <a:endParaRPr lang="en-US" altLang="en-US">
              <a:solidFill>
                <a:srgbClr val="FFFFFF"/>
              </a:solidFill>
            </a:endParaRPr>
          </a:p>
          <a:p>
            <a:r>
              <a:rPr lang="en-US" altLang="en-US">
                <a:solidFill>
                  <a:schemeClr val="bg1"/>
                </a:solidFill>
              </a:rPr>
              <a:t>919-541-4825</a:t>
            </a:r>
            <a:endParaRPr lang="en-US" altLang="en-US"/>
          </a:p>
        </p:txBody>
      </p:sp>
      <p:sp>
        <p:nvSpPr>
          <p:cNvPr id="13316" name="Text Box 4">
            <a:extLst>
              <a:ext uri="{FF2B5EF4-FFF2-40B4-BE49-F238E27FC236}">
                <a16:creationId xmlns:a16="http://schemas.microsoft.com/office/drawing/2014/main" id="{06D995FC-0E6E-4FD2-91FF-0B9C81E404F0}"/>
              </a:ext>
            </a:extLst>
          </p:cNvPr>
          <p:cNvSpPr txBox="1">
            <a:spLocks noChangeArrowheads="1"/>
          </p:cNvSpPr>
          <p:nvPr/>
        </p:nvSpPr>
        <p:spPr bwMode="auto">
          <a:xfrm>
            <a:off x="4572000" y="2590800"/>
            <a:ext cx="409575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a:solidFill>
                  <a:schemeClr val="bg1"/>
                </a:solidFill>
              </a:rPr>
              <a:t>Donna Rogers</a:t>
            </a:r>
          </a:p>
          <a:p>
            <a:r>
              <a:rPr lang="en-US" altLang="en-US">
                <a:solidFill>
                  <a:schemeClr val="bg1"/>
                </a:solidFill>
              </a:rPr>
              <a:t> </a:t>
            </a:r>
            <a:r>
              <a:rPr lang="en-US" altLang="en-US">
                <a:solidFill>
                  <a:schemeClr val="bg1"/>
                </a:solidFill>
                <a:hlinkClick r:id="rId4"/>
              </a:rPr>
              <a:t>rogers.donna@epa.gov</a:t>
            </a:r>
            <a:endParaRPr lang="en-US" altLang="en-US">
              <a:solidFill>
                <a:schemeClr val="bg1"/>
              </a:solidFill>
            </a:endParaRPr>
          </a:p>
          <a:p>
            <a:r>
              <a:rPr lang="en-US" altLang="en-US">
                <a:solidFill>
                  <a:schemeClr val="bg1"/>
                </a:solidFill>
              </a:rPr>
              <a:t>919-541-5478</a:t>
            </a: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DC689DDE-A87E-40F7-B13C-BC65657D1ABB}"/>
              </a:ext>
            </a:extLst>
          </p:cNvPr>
          <p:cNvSpPr txBox="1">
            <a:spLocks noChangeArrowheads="1"/>
          </p:cNvSpPr>
          <p:nvPr/>
        </p:nvSpPr>
        <p:spPr bwMode="auto">
          <a:xfrm>
            <a:off x="2743200" y="331788"/>
            <a:ext cx="4860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000">
                <a:solidFill>
                  <a:srgbClr val="39CAF2"/>
                </a:solidFill>
              </a:rPr>
              <a:t>Important for Students</a:t>
            </a:r>
            <a:endParaRPr lang="en-US" altLang="en-US" sz="2800">
              <a:solidFill>
                <a:schemeClr val="bg1"/>
              </a:solidFill>
            </a:endParaRPr>
          </a:p>
        </p:txBody>
      </p:sp>
      <p:sp>
        <p:nvSpPr>
          <p:cNvPr id="3075" name="Text Box 3">
            <a:extLst>
              <a:ext uri="{FF2B5EF4-FFF2-40B4-BE49-F238E27FC236}">
                <a16:creationId xmlns:a16="http://schemas.microsoft.com/office/drawing/2014/main" id="{59E04F21-8F0F-43C7-A092-0967093076F3}"/>
              </a:ext>
            </a:extLst>
          </p:cNvPr>
          <p:cNvSpPr txBox="1">
            <a:spLocks noChangeArrowheads="1"/>
          </p:cNvSpPr>
          <p:nvPr/>
        </p:nvSpPr>
        <p:spPr bwMode="auto">
          <a:xfrm>
            <a:off x="304800" y="1676400"/>
            <a:ext cx="8610600"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panose="02020603050405020304" pitchFamily="18" charset="0"/>
              </a:defRPr>
            </a:lvl1pPr>
            <a:lvl2pPr>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pPr>
              <a:buFont typeface="Times" panose="02020603050405020304" pitchFamily="18" charset="0"/>
              <a:buNone/>
            </a:pPr>
            <a:endParaRPr lang="en-US" altLang="en-US" sz="2400">
              <a:solidFill>
                <a:schemeClr val="bg1"/>
              </a:solidFill>
            </a:endParaRPr>
          </a:p>
          <a:p>
            <a:pPr>
              <a:buFont typeface="Times" panose="02020603050405020304" pitchFamily="18" charset="0"/>
              <a:buChar char="•"/>
            </a:pPr>
            <a:r>
              <a:rPr lang="en-US" altLang="en-US" sz="3600">
                <a:solidFill>
                  <a:schemeClr val="bg1"/>
                </a:solidFill>
              </a:rPr>
              <a:t>  Children (18 and under) - sensitive group </a:t>
            </a:r>
          </a:p>
          <a:p>
            <a:pPr lvl="1">
              <a:buFont typeface="Wingdings" panose="05000000000000000000" pitchFamily="2" charset="2"/>
              <a:buChar char="ü"/>
            </a:pPr>
            <a:r>
              <a:rPr lang="en-US" altLang="en-US" sz="3600">
                <a:solidFill>
                  <a:schemeClr val="bg1"/>
                </a:solidFill>
              </a:rPr>
              <a:t> lungs not fully developed </a:t>
            </a:r>
          </a:p>
          <a:p>
            <a:pPr lvl="1">
              <a:buFont typeface="Wingdings" panose="05000000000000000000" pitchFamily="2" charset="2"/>
              <a:buChar char="ü"/>
            </a:pPr>
            <a:r>
              <a:rPr lang="en-US" altLang="en-US" sz="3600">
                <a:solidFill>
                  <a:schemeClr val="bg1"/>
                </a:solidFill>
              </a:rPr>
              <a:t> should take precaution when the AQI is Orange or higher</a:t>
            </a:r>
          </a:p>
          <a:p>
            <a:pPr lvl="1">
              <a:buFont typeface="Wingdings" panose="05000000000000000000" pitchFamily="2" charset="2"/>
              <a:buNone/>
            </a:pPr>
            <a:endParaRPr lang="en-US" altLang="en-US" sz="3600">
              <a:solidFill>
                <a:schemeClr val="bg1"/>
              </a:solidFill>
            </a:endParaRPr>
          </a:p>
          <a:p>
            <a:pPr>
              <a:buFont typeface="Times" panose="02020603050405020304" pitchFamily="18" charset="0"/>
              <a:buChar char="•"/>
            </a:pPr>
            <a:r>
              <a:rPr lang="en-US" altLang="en-US" sz="3600">
                <a:solidFill>
                  <a:schemeClr val="bg1"/>
                </a:solidFill>
              </a:rPr>
              <a:t>  Learn ways to reduce air pollution</a:t>
            </a:r>
            <a:r>
              <a:rPr lang="en-US" altLang="en-US" sz="2400"/>
              <a:t> </a:t>
            </a:r>
          </a:p>
          <a:p>
            <a:pPr>
              <a:buFont typeface="Times" panose="02020603050405020304" pitchFamily="18" charset="0"/>
              <a:buNone/>
            </a:pPr>
            <a:endParaRPr lang="en-US" altLang="en-US"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6">
            <a:extLst>
              <a:ext uri="{FF2B5EF4-FFF2-40B4-BE49-F238E27FC236}">
                <a16:creationId xmlns:a16="http://schemas.microsoft.com/office/drawing/2014/main" id="{BE978A1E-8E90-47CB-8776-9517CCA66BDA}"/>
              </a:ext>
            </a:extLst>
          </p:cNvPr>
          <p:cNvSpPr txBox="1">
            <a:spLocks noChangeArrowheads="1"/>
          </p:cNvSpPr>
          <p:nvPr/>
        </p:nvSpPr>
        <p:spPr bwMode="auto">
          <a:xfrm>
            <a:off x="3032125" y="300038"/>
            <a:ext cx="27035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000">
                <a:solidFill>
                  <a:srgbClr val="39CAF2"/>
                </a:solidFill>
              </a:rPr>
              <a:t>Kid’s Pages</a:t>
            </a:r>
          </a:p>
        </p:txBody>
      </p:sp>
      <p:pic>
        <p:nvPicPr>
          <p:cNvPr id="4099" name="Picture 7">
            <a:hlinkClick r:id="rId3"/>
            <a:extLst>
              <a:ext uri="{FF2B5EF4-FFF2-40B4-BE49-F238E27FC236}">
                <a16:creationId xmlns:a16="http://schemas.microsoft.com/office/drawing/2014/main" id="{9ED3D19C-C93F-45D1-A198-A56FBD3A1E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719" t="20833" r="28906" b="29166"/>
          <a:stretch>
            <a:fillRect/>
          </a:stretch>
        </p:blipFill>
        <p:spPr bwMode="auto">
          <a:xfrm>
            <a:off x="685800" y="1560513"/>
            <a:ext cx="7696200" cy="485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027">
            <a:extLst>
              <a:ext uri="{FF2B5EF4-FFF2-40B4-BE49-F238E27FC236}">
                <a16:creationId xmlns:a16="http://schemas.microsoft.com/office/drawing/2014/main" id="{CA3C0163-214A-4B83-93E0-03887CA41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69" t="17709" r="32031" b="22917"/>
          <a:stretch>
            <a:fillRect/>
          </a:stretch>
        </p:blipFill>
        <p:spPr bwMode="auto">
          <a:xfrm>
            <a:off x="0" y="0"/>
            <a:ext cx="9677400"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a:extLst>
              <a:ext uri="{FF2B5EF4-FFF2-40B4-BE49-F238E27FC236}">
                <a16:creationId xmlns:a16="http://schemas.microsoft.com/office/drawing/2014/main" id="{3EA3AB8A-032C-473A-8810-1E2A8848C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688" t="15625" r="34375" b="21875"/>
          <a:stretch>
            <a:fillRect/>
          </a:stretch>
        </p:blipFill>
        <p:spPr bwMode="auto">
          <a:xfrm>
            <a:off x="0" y="0"/>
            <a:ext cx="9144000" cy="703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a:extLst>
              <a:ext uri="{FF2B5EF4-FFF2-40B4-BE49-F238E27FC236}">
                <a16:creationId xmlns:a16="http://schemas.microsoft.com/office/drawing/2014/main" id="{CE6C156F-B2A3-4FE1-BE75-B50B86BA6DDE}"/>
              </a:ext>
            </a:extLst>
          </p:cNvPr>
          <p:cNvSpPr txBox="1">
            <a:spLocks noChangeArrowheads="1"/>
          </p:cNvSpPr>
          <p:nvPr/>
        </p:nvSpPr>
        <p:spPr bwMode="auto">
          <a:xfrm>
            <a:off x="3108325" y="376238"/>
            <a:ext cx="1644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000">
                <a:solidFill>
                  <a:srgbClr val="39CAF2"/>
                </a:solidFill>
              </a:rPr>
              <a:t>Games</a:t>
            </a:r>
          </a:p>
        </p:txBody>
      </p:sp>
      <p:pic>
        <p:nvPicPr>
          <p:cNvPr id="7171" name="Picture 4">
            <a:hlinkClick r:id="rId3"/>
            <a:extLst>
              <a:ext uri="{FF2B5EF4-FFF2-40B4-BE49-F238E27FC236}">
                <a16:creationId xmlns:a16="http://schemas.microsoft.com/office/drawing/2014/main" id="{C3661908-ED28-4D6E-9997-350824E57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875" t="23958" r="30469" b="33333"/>
          <a:stretch>
            <a:fillRect/>
          </a:stretch>
        </p:blipFill>
        <p:spPr bwMode="auto">
          <a:xfrm>
            <a:off x="1600200" y="1752600"/>
            <a:ext cx="6096000" cy="409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a:hlinkClick r:id="rId3"/>
            <a:extLst>
              <a:ext uri="{FF2B5EF4-FFF2-40B4-BE49-F238E27FC236}">
                <a16:creationId xmlns:a16="http://schemas.microsoft.com/office/drawing/2014/main" id="{5E80355C-DA4A-40F3-967B-E713206BAD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969" t="15625" r="15625" b="13542"/>
          <a:stretch>
            <a:fillRect/>
          </a:stretch>
        </p:blipFill>
        <p:spPr bwMode="auto">
          <a:xfrm>
            <a:off x="1447800" y="1447800"/>
            <a:ext cx="6477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hlinkClick r:id="rId3"/>
            <a:extLst>
              <a:ext uri="{FF2B5EF4-FFF2-40B4-BE49-F238E27FC236}">
                <a16:creationId xmlns:a16="http://schemas.microsoft.com/office/drawing/2014/main" id="{30F851BB-56C9-4709-8141-709F7813B4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447800"/>
            <a:ext cx="6958013"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E1A61D0D-AC28-4F6F-B813-099406C5B5B3}"/>
              </a:ext>
            </a:extLst>
          </p:cNvPr>
          <p:cNvSpPr>
            <a:spLocks noChangeArrowheads="1"/>
          </p:cNvSpPr>
          <p:nvPr/>
        </p:nvSpPr>
        <p:spPr bwMode="auto">
          <a:xfrm>
            <a:off x="2819400" y="304800"/>
            <a:ext cx="58975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panose="02020603050405020304" pitchFamily="18" charset="0"/>
              </a:defRPr>
            </a:lvl1pPr>
            <a:lvl2pPr marL="742950" indent="-285750">
              <a:defRPr sz="3200">
                <a:solidFill>
                  <a:schemeClr val="tx1"/>
                </a:solidFill>
                <a:latin typeface="Times" panose="02020603050405020304" pitchFamily="18" charset="0"/>
              </a:defRPr>
            </a:lvl2pPr>
            <a:lvl3pPr marL="1143000" indent="-228600">
              <a:defRPr sz="3200">
                <a:solidFill>
                  <a:schemeClr val="tx1"/>
                </a:solidFill>
                <a:latin typeface="Times" panose="02020603050405020304" pitchFamily="18" charset="0"/>
              </a:defRPr>
            </a:lvl3pPr>
            <a:lvl4pPr marL="1600200" indent="-228600">
              <a:defRPr sz="3200">
                <a:solidFill>
                  <a:schemeClr val="tx1"/>
                </a:solidFill>
                <a:latin typeface="Times" panose="02020603050405020304" pitchFamily="18" charset="0"/>
              </a:defRPr>
            </a:lvl4pPr>
            <a:lvl5pPr marL="2057400" indent="-228600">
              <a:defRPr sz="3200">
                <a:solidFill>
                  <a:schemeClr val="tx1"/>
                </a:solidFill>
                <a:latin typeface="Times" panose="02020603050405020304" pitchFamily="18" charset="0"/>
              </a:defRPr>
            </a:lvl5pPr>
            <a:lvl6pPr marL="2514600" indent="-228600" eaLnBrk="0" fontAlgn="base" hangingPunct="0">
              <a:spcBef>
                <a:spcPct val="0"/>
              </a:spcBef>
              <a:spcAft>
                <a:spcPct val="0"/>
              </a:spcAft>
              <a:defRPr sz="3200">
                <a:solidFill>
                  <a:schemeClr val="tx1"/>
                </a:solidFill>
                <a:latin typeface="Times" panose="02020603050405020304" pitchFamily="18" charset="0"/>
              </a:defRPr>
            </a:lvl6pPr>
            <a:lvl7pPr marL="2971800" indent="-228600" eaLnBrk="0" fontAlgn="base" hangingPunct="0">
              <a:spcBef>
                <a:spcPct val="0"/>
              </a:spcBef>
              <a:spcAft>
                <a:spcPct val="0"/>
              </a:spcAft>
              <a:defRPr sz="3200">
                <a:solidFill>
                  <a:schemeClr val="tx1"/>
                </a:solidFill>
                <a:latin typeface="Times" panose="02020603050405020304" pitchFamily="18" charset="0"/>
              </a:defRPr>
            </a:lvl7pPr>
            <a:lvl8pPr marL="3429000" indent="-228600" eaLnBrk="0" fontAlgn="base" hangingPunct="0">
              <a:spcBef>
                <a:spcPct val="0"/>
              </a:spcBef>
              <a:spcAft>
                <a:spcPct val="0"/>
              </a:spcAft>
              <a:defRPr sz="3200">
                <a:solidFill>
                  <a:schemeClr val="tx1"/>
                </a:solidFill>
                <a:latin typeface="Times" panose="02020603050405020304" pitchFamily="18" charset="0"/>
              </a:defRPr>
            </a:lvl8pPr>
            <a:lvl9pPr marL="3886200" indent="-228600" eaLnBrk="0" fontAlgn="base" hangingPunct="0">
              <a:spcBef>
                <a:spcPct val="0"/>
              </a:spcBef>
              <a:spcAft>
                <a:spcPct val="0"/>
              </a:spcAft>
              <a:defRPr sz="3200">
                <a:solidFill>
                  <a:schemeClr val="tx1"/>
                </a:solidFill>
                <a:latin typeface="Times" panose="02020603050405020304" pitchFamily="18" charset="0"/>
              </a:defRPr>
            </a:lvl9pPr>
          </a:lstStyle>
          <a:p>
            <a:r>
              <a:rPr lang="en-US" altLang="en-US" sz="4000">
                <a:solidFill>
                  <a:srgbClr val="39CAF2"/>
                </a:solidFill>
              </a:rPr>
              <a:t>AIRNow Students Website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a:hlinkClick r:id="rId3"/>
            <a:extLst>
              <a:ext uri="{FF2B5EF4-FFF2-40B4-BE49-F238E27FC236}">
                <a16:creationId xmlns:a16="http://schemas.microsoft.com/office/drawing/2014/main" id="{6ECF74E8-FFC2-49DF-A413-18044773FA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8000"/>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5194</TotalTime>
  <Words>738</Words>
  <Application>Microsoft Office PowerPoint</Application>
  <PresentationFormat>On-screen Show (4:3)</PresentationFormat>
  <Paragraphs>115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Times</vt:lpstr>
      <vt:lpstr>Arial</vt:lpstr>
      <vt:lpstr>Wingdings</vt:lpstr>
      <vt:lpstr>+mj-lt</vt:lpstr>
      <vt:lpstr>Times New Roman</vt:lpstr>
      <vt:lpstr>Verdana</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vector>
  </TitlesOfParts>
  <Company>	閈]狴</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 Tussey</dc:creator>
  <cp:lastModifiedBy>Browdy, Jeanne</cp:lastModifiedBy>
  <cp:revision>73</cp:revision>
  <cp:lastPrinted>2007-07-10T18:59:31Z</cp:lastPrinted>
  <dcterms:created xsi:type="dcterms:W3CDTF">2006-10-18T22:54:45Z</dcterms:created>
  <dcterms:modified xsi:type="dcterms:W3CDTF">2020-10-19T17:28:52Z</dcterms:modified>
</cp:coreProperties>
</file>