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6" r:id="rId3"/>
    <p:sldId id="298" r:id="rId4"/>
    <p:sldId id="301" r:id="rId5"/>
    <p:sldId id="288" r:id="rId6"/>
    <p:sldId id="307" r:id="rId7"/>
    <p:sldId id="266" r:id="rId8"/>
    <p:sldId id="309" r:id="rId9"/>
    <p:sldId id="271" r:id="rId10"/>
    <p:sldId id="267" r:id="rId11"/>
    <p:sldId id="273" r:id="rId12"/>
    <p:sldId id="294" r:id="rId13"/>
    <p:sldId id="308" r:id="rId14"/>
  </p:sldIdLst>
  <p:sldSz cx="9144000" cy="6858000" type="screen4x3"/>
  <p:notesSz cx="6858000" cy="91884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larendo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larendo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larendo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larendo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larendo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larendo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larendo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larendo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larendo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B2B2B2"/>
    <a:srgbClr val="33CC33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521C39F1-B327-45DE-BA64-F3F47F530F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16F361DE-52B1-43A1-9359-A9A53F5540E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" name="Rectangle 4">
            <a:extLst>
              <a:ext uri="{FF2B5EF4-FFF2-40B4-BE49-F238E27FC236}">
                <a16:creationId xmlns:a16="http://schemas.microsoft.com/office/drawing/2014/main" id="{868F1845-B692-4B70-B068-D0DB69D0014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80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32832877-F1DA-4217-9068-43AEC64DD52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80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4F07FBB-DC50-4149-99C4-F311D00703F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5EEC6270-D3F3-452A-8B3D-21AB8E6758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7EFF1705-AADB-4291-AB99-255547152F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CF2D063-FBF0-43BB-8BD4-0F45DB72AFA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31888" y="688975"/>
            <a:ext cx="4595812" cy="3446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C28745BA-A0C7-481A-BAFB-33F7C15085C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4038"/>
            <a:ext cx="5486400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>
            <a:extLst>
              <a:ext uri="{FF2B5EF4-FFF2-40B4-BE49-F238E27FC236}">
                <a16:creationId xmlns:a16="http://schemas.microsoft.com/office/drawing/2014/main" id="{51C61721-B6F6-41F8-A236-4B7EFAFCBC3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80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>
            <a:extLst>
              <a:ext uri="{FF2B5EF4-FFF2-40B4-BE49-F238E27FC236}">
                <a16:creationId xmlns:a16="http://schemas.microsoft.com/office/drawing/2014/main" id="{9BE7BE71-4BB5-4F15-9295-A42B749EDF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80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F40D68A-52B4-4848-8C69-880EB42EAC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946F5E5-9A71-41CA-B7FA-D0A21FE19A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641DE42-7E2A-4EAC-943F-0DB71AD85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8983D36F-6F35-45AA-BBF9-8E6EAD521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682328CE-980A-4267-A131-2A0109CECC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96D24DF-2F6E-4E6D-86CD-E694DA075F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F71D0-4F9E-4858-AA7B-7B7EBC6A9A6D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A2AC506-1C8F-4ABA-A66E-0B80751F4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629144C-042F-4E39-99C9-0F36ABCF97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77D6D-7A89-48BD-B4B9-EF620F6803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46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567B13-EDF4-4374-A3C4-C2E192BD6D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E63EE-789E-4BFB-9694-47DC9920DB6C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011FF7-ECD7-4DAC-A8EF-D2941B2D5B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C22CDD-8D96-4243-A484-3113AE9E5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A7E509-2F41-496B-BD12-29308DC0A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9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472A8A-692C-4159-B3B0-FE10C188B6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C0B4C-6DD7-4C2A-89EF-EA3B77F00295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E74921-FE20-4229-83C0-71E3A5BF2F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55502B-C9D5-437E-AAEE-27F2FF1871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B171A-B0DC-4A45-A172-BA2F02FD81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595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ECE88F-0005-448E-8BF0-F539CBAFEA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0BCC4-24B8-4EB1-8E7B-E99339CCDD44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08D735-1B0A-4541-BBD7-1EAEF8A90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804CE1-52D9-42B1-A763-93DB41D17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68B14-DD2E-4047-915F-3C48839522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152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C486E5-DD70-4555-83E2-AC9539CB87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D0C03-E6FA-4183-928D-A2CEB4558E71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375AC7-800E-4A7F-B26A-88493796D7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64DFFE-299E-4E84-8B4B-6C62BFB54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1A50A-1A0B-4E21-BB94-03C16DEF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2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E85E34-3C68-4920-83AD-441CD02474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A9EB0-DCD5-41BC-9F9D-9429219E5D6E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970191-456E-4D12-AB68-E162E4622A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4E0A74-46FB-46B1-AC2B-E9261A4BE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CF053E-82ED-4280-B8FA-49F437154D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879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214B694-8ED0-4DBF-A5D1-A77F8052E6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C8C93-5347-46AF-BEF7-C8C952C4014B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294AD52-39D5-4E05-8A36-7C7DEECF7D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9EE2C2-F1D4-4371-B721-64DD3D8E27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A2591-D5F4-4A33-9F29-600F4DD634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87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454B61-06B3-4B25-AEB3-BF4B985F81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0AF61-A13C-4E03-AF03-9C5764B2D9B0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ADEC74-E4D2-4DB0-996D-F45BEF2B3D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260DB4-5AB7-46D2-92B2-524BB5F78C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56EAE1-C43D-4E92-A5A4-809AC09A32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98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16C2BE-9B14-42D3-BE6A-111E46CCD3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99083-3919-412D-AF37-D534862A8066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B20F82-2C13-44DB-A4FC-572AA2D436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A324A5-BD77-47A3-9601-2715665861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F68E8B-2FA6-4A8E-AA95-4FFF2FECBA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769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267A8D-F752-4E20-A9DB-330C5D1282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5A0F4-6AD0-4EC3-A373-3500DE6EC0EE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18043F-8711-46A1-8430-87DE082724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6D8E1D-133E-4EB0-818C-B0B34BF9BF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DFE54-9896-4CD9-BB4A-5BC16BAD7D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969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B02A5B3-87C5-477C-9D16-6904DDAFE9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6557F-A2BB-4E7D-ABC4-8C23A4988842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0CE1767-3A1E-41C1-9C89-F633BCE9FA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98BA054-5CCD-4146-9FEB-2FF7A66A43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780B5F-3541-4B16-9E9E-15B70531FE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715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41A9A3-2C13-4012-97F0-9C7B3F636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E0633-5330-452B-87C6-416B54FD8414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179DBB-7EE7-4254-9C26-291A6FCA0D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8E949D-D8C2-4E74-9C13-68BEEF4A0C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71F3A-3284-48CA-B021-6414747D1F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558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B3054A-CB5E-4C35-B199-70449CCD1C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FF099-3294-4243-90D0-F8CDD2A0ED66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D962122-E91B-4A8E-8A92-E0BE285925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6005D7-F5F9-4DBF-96C6-CB7A0A94E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EE18F-CC1B-43CE-8A25-31A7F60FA6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610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5C049-AEF9-4C88-B3E1-22367ACDF6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F1265-E5DE-4DED-9813-C53E65D238E3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99912A-CB03-4351-8E3F-1C9661704C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24FA05-1705-4CA9-98DA-C604BAEE71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4717F2-5BBD-452D-8373-1F1F30E537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38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4BFE16-F919-4B8F-81F9-B49D7D1FE8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53CCC-CDD3-446E-B5BD-E910849B3C31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0CDA57-26E1-4CA8-970D-79A05F9D6E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386FDE-040F-4737-B7DA-37DB867122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3958EF-7C20-4D0F-96D2-69782655E3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8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1B4C87A-5268-4DF3-8449-5883187B00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C53961A-A4F0-4879-B673-E38DAD76E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4615B481-D898-4AC0-ADB6-0A5AB8AFB48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fld id="{163662B5-7777-4631-8DD2-804316D4F034}" type="datetime1">
              <a:rPr lang="en-US"/>
              <a:pPr>
                <a:defRPr/>
              </a:pPr>
              <a:t>10/19/2020</a:t>
            </a:fld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0F4BA3CB-3233-4815-B197-EB449251AA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881946D6-54B9-4DFE-918E-2D168760D9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fld id="{98895B05-8070-4071-8B7F-B6200B3F190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9095" name="Freeform 7">
            <a:extLst>
              <a:ext uri="{FF2B5EF4-FFF2-40B4-BE49-F238E27FC236}">
                <a16:creationId xmlns:a16="http://schemas.microsoft.com/office/drawing/2014/main" id="{5D4134E9-4BAA-4114-9A7E-EC8784335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096" name="Line 8">
            <a:extLst>
              <a:ext uri="{FF2B5EF4-FFF2-40B4-BE49-F238E27FC236}">
                <a16:creationId xmlns:a16="http://schemas.microsoft.com/office/drawing/2014/main" id="{176EDB8F-BD4F-4EFC-A1B2-E0A67B35F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a.gov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epa.gov/history/images/p10b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epa.gov/history/images/p01b.gi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epa.gov/history/images/p06b.gi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A1B849DB-6858-4A05-AE17-E5C65337FA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CE21CEB6-DE85-481F-A03C-3D7534E46C36}" type="slidenum">
              <a:rPr lang="en-US" altLang="en-US">
                <a:latin typeface="Garamond" panose="02020404030301010803" pitchFamily="18" charset="0"/>
              </a:rPr>
              <a:pPr eaLnBrk="1" hangingPunct="1"/>
              <a:t>1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5123" name="Picture 7" descr="epa_seal_large_trim">
            <a:extLst>
              <a:ext uri="{FF2B5EF4-FFF2-40B4-BE49-F238E27FC236}">
                <a16:creationId xmlns:a16="http://schemas.microsoft.com/office/drawing/2014/main" id="{1CCE9793-5521-4C34-B5F4-6DCEEF03A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1600"/>
            <a:ext cx="5105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71735E9F-97A9-407C-A1ED-50269F6B39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371600"/>
            <a:ext cx="8382000" cy="5257800"/>
          </a:xfrm>
        </p:spPr>
        <p:txBody>
          <a:bodyPr/>
          <a:lstStyle/>
          <a:p>
            <a:pPr algn="ctr" eaLnBrk="1" hangingPunct="1"/>
            <a:br>
              <a:rPr lang="en-US" altLang="en-US" sz="4800" b="1"/>
            </a:br>
            <a:r>
              <a:rPr lang="en-US" altLang="en-US" sz="4800" b="1"/>
              <a:t>Welcome to the</a:t>
            </a:r>
            <a:r>
              <a:rPr lang="en-US" altLang="en-US" sz="6000" b="1"/>
              <a:t> </a:t>
            </a:r>
            <a:br>
              <a:rPr lang="en-US" altLang="en-US" sz="6000" b="1"/>
            </a:br>
            <a:br>
              <a:rPr lang="en-US" altLang="en-US" sz="3600" b="1"/>
            </a:br>
            <a:br>
              <a:rPr lang="en-US" altLang="en-US" sz="4800" b="1"/>
            </a:br>
            <a:r>
              <a:rPr lang="en-US" altLang="en-US" sz="4000" b="1"/>
              <a:t>Name</a:t>
            </a:r>
            <a:br>
              <a:rPr lang="en-US" altLang="en-US" sz="4000" b="1"/>
            </a:br>
            <a:r>
              <a:rPr lang="en-US" altLang="en-US" sz="4000" b="1"/>
              <a:t>Email</a:t>
            </a:r>
            <a:r>
              <a:rPr lang="en-US" altLang="en-US" sz="2800" b="1"/>
              <a:t> </a:t>
            </a:r>
            <a:br>
              <a:rPr lang="en-US" altLang="en-US" sz="2800" b="1"/>
            </a:br>
            <a:br>
              <a:rPr lang="en-US" altLang="en-US" sz="1200">
                <a:latin typeface="Clarendon" pitchFamily="18" charset="0"/>
              </a:rPr>
            </a:br>
            <a:r>
              <a:rPr lang="en-US" altLang="en-US" sz="2000">
                <a:latin typeface="Clarendon" pitchFamily="18" charset="0"/>
              </a:rPr>
              <a:t>Date</a:t>
            </a:r>
            <a:endParaRPr lang="en-US" altLang="en-US" sz="1600" b="1" i="1">
              <a:latin typeface="Clarendon" pitchFamily="18" charset="0"/>
            </a:endParaRPr>
          </a:p>
        </p:txBody>
      </p:sp>
      <p:pic>
        <p:nvPicPr>
          <p:cNvPr id="5125" name="Picture 6" descr="epa_logo_midnight_2955">
            <a:extLst>
              <a:ext uri="{FF2B5EF4-FFF2-40B4-BE49-F238E27FC236}">
                <a16:creationId xmlns:a16="http://schemas.microsoft.com/office/drawing/2014/main" id="{2D1F0BD5-CD5A-45BE-8E81-3DAD2FF8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612900" cy="64770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8">
            <a:extLst>
              <a:ext uri="{FF2B5EF4-FFF2-40B4-BE49-F238E27FC236}">
                <a16:creationId xmlns:a16="http://schemas.microsoft.com/office/drawing/2014/main" id="{8630B4CC-B7D9-4D23-A11F-534C6BD9E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3886200"/>
            <a:ext cx="15240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0F9237-988D-4829-A41A-0BE4AAE4F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C91AF245-A595-4EF8-BCEE-4FA0BDB30824}" type="slidenum">
              <a:rPr lang="en-US" altLang="en-US">
                <a:latin typeface="Garamond" panose="02020404030301010803" pitchFamily="18" charset="0"/>
              </a:rPr>
              <a:pPr eaLnBrk="1" hangingPunct="1"/>
              <a:t>10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06572C44-949F-4F54-83AD-E27631D00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larendon" pitchFamily="18" charset="0"/>
              </a:rPr>
              <a:t>Occupations at the U.S. EPA</a:t>
            </a:r>
          </a:p>
        </p:txBody>
      </p:sp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2FF76FEC-CBDA-404A-BC21-698B27EEFD81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381000" y="609600"/>
          <a:ext cx="8229600" cy="601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art" r:id="rId3" imgW="6943649" imgH="4876800" progId="MSGraph.Chart.8">
                  <p:embed followColorScheme="full"/>
                </p:oleObj>
              </mc:Choice>
              <mc:Fallback>
                <p:oleObj name="Chart" r:id="rId3" imgW="6943649" imgH="4876800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609600"/>
                        <a:ext cx="8229600" cy="601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120C5DB-B2FF-4D59-813B-915AFB127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ACB68757-96EA-48AD-A7FF-332975316913}" type="slidenum">
              <a:rPr lang="en-US" altLang="en-US">
                <a:latin typeface="Garamond" panose="02020404030301010803" pitchFamily="18" charset="0"/>
              </a:rPr>
              <a:pPr eaLnBrk="1" hangingPunct="1"/>
              <a:t>11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2052" name="Rectangle 2">
            <a:extLst>
              <a:ext uri="{FF2B5EF4-FFF2-40B4-BE49-F238E27FC236}">
                <a16:creationId xmlns:a16="http://schemas.microsoft.com/office/drawing/2014/main" id="{409B0039-2165-4A04-940B-138FAC7D78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larendon" pitchFamily="18" charset="0"/>
              </a:rPr>
              <a:t>Educational Background</a:t>
            </a:r>
          </a:p>
        </p:txBody>
      </p:sp>
      <p:graphicFrame>
        <p:nvGraphicFramePr>
          <p:cNvPr id="2050" name="Object 4">
            <a:extLst>
              <a:ext uri="{FF2B5EF4-FFF2-40B4-BE49-F238E27FC236}">
                <a16:creationId xmlns:a16="http://schemas.microsoft.com/office/drawing/2014/main" id="{AD36A864-4B3D-4109-92D0-E6EE0DE368B9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381000" y="914400"/>
          <a:ext cx="8534400" cy="546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art" r:id="rId3" imgW="7524902" imgH="4819802" progId="MSGraph.Chart.8">
                  <p:embed followColorScheme="full"/>
                </p:oleObj>
              </mc:Choice>
              <mc:Fallback>
                <p:oleObj name="Chart" r:id="rId3" imgW="7524902" imgH="4819802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8534400" cy="546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7B03C0-088E-4FB5-9D86-235AD369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F3A941BC-1FD5-43E3-B7A4-0577FF500D83}" type="slidenum">
              <a:rPr lang="en-US" altLang="en-US">
                <a:latin typeface="Garamond" panose="02020404030301010803" pitchFamily="18" charset="0"/>
              </a:rPr>
              <a:pPr eaLnBrk="1" hangingPunct="1"/>
              <a:t>12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01D31083-AC48-4843-BD72-87CDF54036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/>
              <a:t>The EPA in North Carolina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98F25802-9032-4007-B5D4-CF60D1C01F5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000"/>
              <a:t>One of the largest employers in NC's Research Triangle Park (~2,000 people)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/>
              <a:t>   </a:t>
            </a:r>
          </a:p>
          <a:p>
            <a:pPr eaLnBrk="1" hangingPunct="1"/>
            <a:r>
              <a:rPr lang="en-US" altLang="en-US" sz="2000"/>
              <a:t>Over 50% of EPA employees have an advanced degree</a:t>
            </a:r>
            <a:br>
              <a:rPr lang="en-US" altLang="en-US" sz="2000"/>
            </a:br>
            <a:r>
              <a:rPr lang="en-US" altLang="en-US" sz="2000"/>
              <a:t>    </a:t>
            </a:r>
          </a:p>
          <a:p>
            <a:pPr eaLnBrk="1" hangingPunct="1"/>
            <a:r>
              <a:rPr lang="en-US" altLang="en-US" sz="2000"/>
              <a:t>Longest stretch of solar powered roadway lighting in the U.S. </a:t>
            </a:r>
          </a:p>
          <a:p>
            <a:pPr eaLnBrk="1" hangingPunct="1"/>
            <a:endParaRPr lang="en-US" altLang="en-US" sz="2000"/>
          </a:p>
          <a:p>
            <a:pPr eaLnBrk="1" hangingPunct="1"/>
            <a:r>
              <a:rPr lang="en-US" altLang="en-US" sz="2000"/>
              <a:t>EPA’s largest building outside of Washington, DC</a:t>
            </a:r>
          </a:p>
          <a:p>
            <a:pPr eaLnBrk="1" hangingPunct="1"/>
            <a:endParaRPr lang="en-US" altLang="en-US" sz="2000"/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2200"/>
          </a:p>
        </p:txBody>
      </p:sp>
      <p:pic>
        <p:nvPicPr>
          <p:cNvPr id="14341" name="Picture 4" descr="Working Together for a Cleaner Environment brochure">
            <a:extLst>
              <a:ext uri="{FF2B5EF4-FFF2-40B4-BE49-F238E27FC236}">
                <a16:creationId xmlns:a16="http://schemas.microsoft.com/office/drawing/2014/main" id="{861537F0-3578-4FBD-AEB5-F1264E17E991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676400"/>
            <a:ext cx="3171825" cy="3168650"/>
          </a:xfr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5677D47-9C7A-45C5-9B18-255D3BC41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229600" cy="1139825"/>
          </a:xfrm>
        </p:spPr>
        <p:txBody>
          <a:bodyPr/>
          <a:lstStyle/>
          <a:p>
            <a:r>
              <a:rPr lang="en-US" altLang="en-US"/>
              <a:t>For more information…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917C362-D205-493A-8F9E-10D4F644B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4400">
                <a:hlinkClick r:id="rId2"/>
              </a:rPr>
              <a:t>http://www.epa.gov/</a:t>
            </a:r>
            <a:endParaRPr lang="en-US" altLang="en-US" sz="4400"/>
          </a:p>
          <a:p>
            <a:pPr>
              <a:buFont typeface="Wingdings" panose="05000000000000000000" pitchFamily="2" charset="2"/>
              <a:buNone/>
            </a:pPr>
            <a:endParaRPr lang="en-US" altLang="en-US" sz="4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EAB81A-DAD6-473F-B440-92B4DAC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55B5EF16-C269-4ED4-9833-4781DD98C8A1}" type="slidenum">
              <a:rPr lang="en-US" altLang="en-US">
                <a:latin typeface="Garamond" panose="02020404030301010803" pitchFamily="18" charset="0"/>
              </a:rPr>
              <a:pPr eaLnBrk="1" hangingPunct="1"/>
              <a:t>2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0FAEBF8-F7E6-4738-83F8-BB9AAFB77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/>
              <a:t>EPA was established in 1970 – a time when rivers caught fire… </a:t>
            </a:r>
            <a:br>
              <a:rPr lang="en-US" altLang="en-US" sz="3800"/>
            </a:br>
            <a:endParaRPr lang="en-US" altLang="en-US" sz="3800"/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186AB08-3CC0-4B73-A703-E12098CD8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/>
              <a:t>Rail car accident set the oily Cuyahoga River on fire in 1969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400"/>
              <a:t>Photo Credit: Cleveland State University Special Collections</a:t>
            </a:r>
          </a:p>
        </p:txBody>
      </p:sp>
      <p:pic>
        <p:nvPicPr>
          <p:cNvPr id="6149" name="Picture 7" descr="p10">
            <a:hlinkClick r:id="rId2"/>
            <a:extLst>
              <a:ext uri="{FF2B5EF4-FFF2-40B4-BE49-F238E27FC236}">
                <a16:creationId xmlns:a16="http://schemas.microsoft.com/office/drawing/2014/main" id="{9DD33CC1-DECF-442B-A491-2C3FE4801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362200"/>
            <a:ext cx="226695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The Cuyahoga River, plagued by pollutants, catches fire.">
            <a:extLst>
              <a:ext uri="{FF2B5EF4-FFF2-40B4-BE49-F238E27FC236}">
                <a16:creationId xmlns:a16="http://schemas.microsoft.com/office/drawing/2014/main" id="{D9E391B8-8E4D-4FB2-A1F4-D16B2E1E2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5029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Rectangle 11">
            <a:extLst>
              <a:ext uri="{FF2B5EF4-FFF2-40B4-BE49-F238E27FC236}">
                <a16:creationId xmlns:a16="http://schemas.microsoft.com/office/drawing/2014/main" id="{E6B806A5-3937-4A43-BF2E-FD6D2555D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715000"/>
            <a:ext cx="29718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r>
              <a:rPr lang="en-US" altLang="en-US" sz="1600" b="1">
                <a:latin typeface="Arial Unicode MS" pitchFamily="34" charset="-128"/>
              </a:rPr>
              <a:t>Dead Fish in Grand Lake, CO</a:t>
            </a:r>
          </a:p>
          <a:p>
            <a:pPr eaLnBrk="1" hangingPunct="1"/>
            <a:r>
              <a:rPr lang="en-US" altLang="en-US" sz="1600" b="1">
                <a:latin typeface="Arial Unicode MS" pitchFamily="34" charset="-128"/>
              </a:rPr>
              <a:t>1972 epa.gov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E53AB0-B780-4525-A3B4-A8F44389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2D22D238-D156-4520-8CE8-CC8A960A5CF5}" type="slidenum">
              <a:rPr lang="en-US" altLang="en-US">
                <a:latin typeface="Garamond" panose="02020404030301010803" pitchFamily="18" charset="0"/>
              </a:rPr>
              <a:pPr eaLnBrk="1" hangingPunct="1"/>
              <a:t>3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847C1264-C1F2-4472-BEF8-606A696EB5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/>
              <a:t>… and cities were hidden under dense clouds of smoke</a:t>
            </a:r>
          </a:p>
        </p:txBody>
      </p:sp>
      <p:pic>
        <p:nvPicPr>
          <p:cNvPr id="7172" name="Picture 4" descr="p01">
            <a:hlinkClick r:id="rId2"/>
            <a:extLst>
              <a:ext uri="{FF2B5EF4-FFF2-40B4-BE49-F238E27FC236}">
                <a16:creationId xmlns:a16="http://schemas.microsoft.com/office/drawing/2014/main" id="{51EFBCA3-C4D1-45F0-BC32-0BA987CECA29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133600"/>
            <a:ext cx="4572000" cy="3481388"/>
          </a:xfrm>
        </p:spPr>
      </p:pic>
      <p:pic>
        <p:nvPicPr>
          <p:cNvPr id="7173" name="Picture 5" descr="p06">
            <a:hlinkClick r:id="rId4"/>
            <a:extLst>
              <a:ext uri="{FF2B5EF4-FFF2-40B4-BE49-F238E27FC236}">
                <a16:creationId xmlns:a16="http://schemas.microsoft.com/office/drawing/2014/main" id="{6AFB50CB-2BB5-4345-A7EA-6F27A45C7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33600"/>
            <a:ext cx="27876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6">
            <a:extLst>
              <a:ext uri="{FF2B5EF4-FFF2-40B4-BE49-F238E27FC236}">
                <a16:creationId xmlns:a16="http://schemas.microsoft.com/office/drawing/2014/main" id="{8ABD20A8-C5A7-45D9-8CE2-86EBB7AE1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715000"/>
            <a:ext cx="4794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r>
              <a:rPr lang="en-US" altLang="en-US" b="1">
                <a:latin typeface="Arial Unicode MS" pitchFamily="34" charset="-128"/>
              </a:rPr>
              <a:t>Smokey Skies in Birmingham, 1972, epa.gov </a:t>
            </a: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D6712BB0-E700-4DB0-8701-2069C7F50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715000"/>
            <a:ext cx="3740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r>
              <a:rPr lang="en-US" altLang="en-US" b="1">
                <a:latin typeface="Arial Unicode MS" pitchFamily="34" charset="-128"/>
              </a:rPr>
              <a:t>Los Angeles Smog, 1972, epa.gov</a:t>
            </a:r>
            <a:r>
              <a:rPr lang="en-US" altLang="en-US">
                <a:latin typeface="Arial Unicode MS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746818-B221-470A-B185-CB33440E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449D8D03-8B35-4EA6-B81F-676556F7E9DD}" type="slidenum">
              <a:rPr lang="en-US" altLang="en-US">
                <a:latin typeface="Garamond" panose="02020404030301010803" pitchFamily="18" charset="0"/>
              </a:rPr>
              <a:pPr eaLnBrk="1" hangingPunct="1"/>
              <a:t>4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E2A1408-99B0-49EB-8C35-29769C64D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altLang="en-US" sz="6000" b="1"/>
              <a:t>Before EPA….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0C86FC8-0FC0-47D4-8FCA-237866C06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r>
              <a:rPr lang="en-US" altLang="en-US" sz="2800" b="1" i="1"/>
              <a:t>Increase in throw-away packages </a:t>
            </a:r>
            <a:r>
              <a:rPr lang="en-US" altLang="en-US" sz="2800"/>
              <a:t>such as cans, bottles, plastics, &amp; paper and thousands of </a:t>
            </a:r>
            <a:r>
              <a:rPr lang="en-US" altLang="en-US" sz="2800" b="1" i="1"/>
              <a:t>new man-made chemicals </a:t>
            </a:r>
            <a:r>
              <a:rPr lang="en-US" altLang="en-US" sz="2800"/>
              <a:t>in 1940’s (WW II)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Raw sewage, industrial, and animal </a:t>
            </a:r>
            <a:r>
              <a:rPr lang="en-US" altLang="en-US" sz="2800" b="1" i="1"/>
              <a:t>wastes</a:t>
            </a:r>
            <a:r>
              <a:rPr lang="en-US" altLang="en-US" sz="2800"/>
              <a:t> </a:t>
            </a:r>
            <a:r>
              <a:rPr lang="en-US" altLang="en-US" sz="2800" b="1" i="1"/>
              <a:t>discharged into rivers and lakes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Toxic chemicals dumped in steel containers were often found when the containers rusted, </a:t>
            </a:r>
            <a:r>
              <a:rPr lang="en-US" altLang="en-US" sz="2800" b="1" i="1"/>
              <a:t>leaking hazardous materials </a:t>
            </a:r>
            <a:r>
              <a:rPr lang="en-US" altLang="en-US" sz="2800"/>
              <a:t>into soil and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Emissions from factories &amp; cars caused </a:t>
            </a:r>
            <a:r>
              <a:rPr lang="en-US" altLang="en-US" sz="2800" b="1" i="1"/>
              <a:t>air pollution </a:t>
            </a:r>
            <a:r>
              <a:rPr lang="en-US" altLang="en-US" sz="2800"/>
              <a:t>so bad that in some cities people got  sick and some died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819F59-161E-47A7-893F-08603165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A9ED8649-8EEA-4946-9B64-B4A5A93A2268}" type="slidenum">
              <a:rPr lang="en-US" altLang="en-US">
                <a:latin typeface="Garamond" panose="02020404030301010803" pitchFamily="18" charset="0"/>
              </a:rPr>
              <a:pPr eaLnBrk="1" hangingPunct="1"/>
              <a:t>5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BBDBA9C-DB11-4120-B009-FD7AFACD2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/>
              <a:t>People Were Dying from Air Pollution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322EFC38-F691-4CCB-8ADE-D586F3E6D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</p:spPr>
        <p:txBody>
          <a:bodyPr/>
          <a:lstStyle/>
          <a:p>
            <a:pPr eaLnBrk="1" hangingPunct="1"/>
            <a:r>
              <a:rPr lang="en-US" altLang="en-US"/>
              <a:t>Donora, PA - 1948</a:t>
            </a:r>
          </a:p>
          <a:p>
            <a:pPr lvl="1" eaLnBrk="1" hangingPunct="1"/>
            <a:r>
              <a:rPr lang="en-US" altLang="en-US" sz="2000"/>
              <a:t>Air pollution from zinc factories &amp; heaters</a:t>
            </a:r>
          </a:p>
          <a:p>
            <a:pPr lvl="1" eaLnBrk="1" hangingPunct="1"/>
            <a:r>
              <a:rPr lang="en-US" altLang="en-US" sz="2000"/>
              <a:t>Residents kept their lights on </a:t>
            </a:r>
            <a:r>
              <a:rPr lang="en-US" altLang="en-US" sz="2000" b="1" i="1"/>
              <a:t>during the day</a:t>
            </a:r>
          </a:p>
          <a:p>
            <a:pPr lvl="1" eaLnBrk="1" hangingPunct="1"/>
            <a:r>
              <a:rPr lang="en-US" altLang="en-US" sz="2000"/>
              <a:t>Football team </a:t>
            </a:r>
            <a:r>
              <a:rPr lang="en-US" altLang="en-US" sz="2000" b="1" i="1"/>
              <a:t>couldn’t see their opponents</a:t>
            </a:r>
          </a:p>
          <a:p>
            <a:pPr lvl="1" eaLnBrk="1" hangingPunct="1"/>
            <a:r>
              <a:rPr lang="en-US" altLang="en-US" sz="2000"/>
              <a:t>20 people die &amp; over 7,000 are sick</a:t>
            </a:r>
          </a:p>
          <a:p>
            <a:pPr lvl="1" eaLnBrk="1" hangingPunct="1"/>
            <a:r>
              <a:rPr lang="en-US" altLang="en-US" sz="2000"/>
              <a:t>Years later, patches of land with no plants</a:t>
            </a:r>
          </a:p>
          <a:p>
            <a:pPr eaLnBrk="1" hangingPunct="1"/>
            <a:r>
              <a:rPr lang="en-US" altLang="en-US"/>
              <a:t>London</a:t>
            </a:r>
          </a:p>
          <a:p>
            <a:pPr lvl="1" eaLnBrk="1" hangingPunct="1"/>
            <a:r>
              <a:rPr lang="en-US" altLang="en-US" sz="2000"/>
              <a:t>600 deaths from smog in 1948</a:t>
            </a:r>
          </a:p>
          <a:p>
            <a:pPr lvl="1" eaLnBrk="1" hangingPunct="1"/>
            <a:r>
              <a:rPr lang="en-US" altLang="en-US" sz="2000"/>
              <a:t>Smog responsible for 4,000 deaths over 4 days in 1952</a:t>
            </a:r>
          </a:p>
          <a:p>
            <a:pPr eaLnBrk="1" hangingPunct="1"/>
            <a:r>
              <a:rPr lang="en-US" altLang="en-US"/>
              <a:t>New York </a:t>
            </a:r>
          </a:p>
          <a:p>
            <a:pPr lvl="1" eaLnBrk="1" hangingPunct="1"/>
            <a:r>
              <a:rPr lang="en-US" altLang="en-US" sz="2000"/>
              <a:t>Smog kills ~200 in 1953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50D82E8-D3F3-4898-AEF3-D556D4FCC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Denora, Pennsylvania – October 1948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51D09CB4-0A41-4AB9-B463-935C9B051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90800" y="304800"/>
            <a:ext cx="8229600" cy="4530725"/>
          </a:xfrm>
        </p:spPr>
        <p:txBody>
          <a:bodyPr/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7F19F-0ED9-434C-8A4D-CD071BA60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8A065EBE-26C8-438C-A396-90AFBB885A8B}" type="slidenum">
              <a:rPr lang="en-US" altLang="en-US">
                <a:latin typeface="Garamond" panose="02020404030301010803" pitchFamily="18" charset="0"/>
              </a:rPr>
              <a:pPr eaLnBrk="1" hangingPunct="1"/>
              <a:t>6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10245" name="Picture 4" descr="Donora_mill.jpg">
            <a:extLst>
              <a:ext uri="{FF2B5EF4-FFF2-40B4-BE49-F238E27FC236}">
                <a16:creationId xmlns:a16="http://schemas.microsoft.com/office/drawing/2014/main" id="{935334D1-A965-40C9-9AB5-662C58CC9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298132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 descr="images.jpg">
            <a:extLst>
              <a:ext uri="{FF2B5EF4-FFF2-40B4-BE49-F238E27FC236}">
                <a16:creationId xmlns:a16="http://schemas.microsoft.com/office/drawing/2014/main" id="{E94EDF19-E54F-4A72-82E4-191660D48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57600"/>
            <a:ext cx="3367088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images.jpg">
            <a:extLst>
              <a:ext uri="{FF2B5EF4-FFF2-40B4-BE49-F238E27FC236}">
                <a16:creationId xmlns:a16="http://schemas.microsoft.com/office/drawing/2014/main" id="{7DABD04E-10D5-4AE2-A003-6480CC8A8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400425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79D48B-1A1C-40F2-AD80-29D34A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50348C5B-36C6-4D6D-99F7-E4B2F5988533}" type="slidenum">
              <a:rPr lang="en-US" altLang="en-US">
                <a:latin typeface="Garamond" panose="02020404030301010803" pitchFamily="18" charset="0"/>
              </a:rPr>
              <a:pPr eaLnBrk="1" hangingPunct="1"/>
              <a:t>7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11267" name="Rectangle 9">
            <a:extLst>
              <a:ext uri="{FF2B5EF4-FFF2-40B4-BE49-F238E27FC236}">
                <a16:creationId xmlns:a16="http://schemas.microsoft.com/office/drawing/2014/main" id="{D3E3FFCB-79DF-4F2A-BE84-4558EA4EE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90600"/>
            <a:ext cx="7772400" cy="1447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50D601DE-44FD-48AC-BF1C-02618AAAE7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latin typeface="Clarendon" pitchFamily="18" charset="0"/>
              </a:rPr>
              <a:t>Who is the EPA?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6FF5016F-695F-4008-B960-8FABED572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555875"/>
            <a:ext cx="8229600" cy="36925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4000" i="1"/>
              <a:t>  Our Mission is “… to protect human health and the natural environment, air, water, and land, upon which life depends.”</a:t>
            </a:r>
          </a:p>
          <a:p>
            <a:pPr marL="1192213" lvl="2" indent="-495300" eaLnBrk="1" hangingPunct="1"/>
            <a:endParaRPr lang="en-US" altLang="en-US"/>
          </a:p>
          <a:p>
            <a:pPr marL="1192213" lvl="2" indent="-495300" eaLnBrk="1" hangingPunct="1"/>
            <a:endParaRPr lang="en-US" altLang="en-US"/>
          </a:p>
        </p:txBody>
      </p:sp>
      <p:sp>
        <p:nvSpPr>
          <p:cNvPr id="11270" name="Text Box 8">
            <a:extLst>
              <a:ext uri="{FF2B5EF4-FFF2-40B4-BE49-F238E27FC236}">
                <a16:creationId xmlns:a16="http://schemas.microsoft.com/office/drawing/2014/main" id="{1053B276-50E3-4903-9E25-D981EC906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66800"/>
            <a:ext cx="7620000" cy="130492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>
                <a:latin typeface="Arial" panose="020B0604020202020204" pitchFamily="34" charset="0"/>
              </a:rPr>
              <a:t>EPA’s 17,000+ employees are lead by the Administrator, who is appointed by the President of the U.S. and confirmed by the U.S. Senate</a:t>
            </a:r>
          </a:p>
        </p:txBody>
      </p:sp>
      <p:pic>
        <p:nvPicPr>
          <p:cNvPr id="98315" name="Picture 11" descr="pr_lg12">
            <a:extLst>
              <a:ext uri="{FF2B5EF4-FFF2-40B4-BE49-F238E27FC236}">
                <a16:creationId xmlns:a16="http://schemas.microsoft.com/office/drawing/2014/main" id="{7B363369-1329-4DAE-B0A1-1CCCAF16F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29200"/>
            <a:ext cx="2757488" cy="1601788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EBAE2BF-D2BD-4915-B16D-D6CEBD8645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EPA leads the nation's environmental science, research, education, &amp; assessment</a:t>
            </a:r>
            <a:endParaRPr lang="en-US" altLang="en-US" sz="3600" b="1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7D5B52A-E09B-416A-9547-88986D6843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30725"/>
          </a:xfrm>
        </p:spPr>
        <p:txBody>
          <a:bodyPr/>
          <a:lstStyle/>
          <a:p>
            <a:r>
              <a:rPr lang="en-US" altLang="en-US" sz="2800"/>
              <a:t>Develops and enforces regulations</a:t>
            </a:r>
          </a:p>
          <a:p>
            <a:r>
              <a:rPr lang="en-US" altLang="en-US" sz="2800"/>
              <a:t>Offers financial assistance, including research grants, graduate fellowships, &amp; programs such as Brownsfields and Safe Drinking Water</a:t>
            </a:r>
          </a:p>
          <a:p>
            <a:r>
              <a:rPr lang="en-US" altLang="en-US" sz="2800"/>
              <a:t>Performs environmental research </a:t>
            </a:r>
          </a:p>
          <a:p>
            <a:r>
              <a:rPr lang="en-US" altLang="en-US" sz="2800"/>
              <a:t>Sponsors voluntary partnerships and programs</a:t>
            </a:r>
          </a:p>
          <a:p>
            <a:r>
              <a:rPr lang="en-US" altLang="en-US" sz="2800"/>
              <a:t>Furthers environmental education </a:t>
            </a:r>
          </a:p>
          <a:p>
            <a:r>
              <a:rPr lang="en-US" altLang="en-US" sz="2800"/>
              <a:t>Publishes information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A90EAF-D8FD-4277-ADF0-AD2A1F9B7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fld id="{93FB5AAD-D8C8-4BD5-9063-4BEED37E3883}" type="slidenum">
              <a:rPr lang="en-US" altLang="en-US">
                <a:latin typeface="Garamond" panose="02020404030301010803" pitchFamily="18" charset="0"/>
              </a:rPr>
              <a:pPr eaLnBrk="1" hangingPunct="1"/>
              <a:t>9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13315" name="Rectangle 7">
            <a:extLst>
              <a:ext uri="{FF2B5EF4-FFF2-40B4-BE49-F238E27FC236}">
                <a16:creationId xmlns:a16="http://schemas.microsoft.com/office/drawing/2014/main" id="{994709AD-D49A-4BD5-8B87-2E757C241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219200"/>
            <a:ext cx="5181600" cy="43434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33356582-FE78-4EF1-8018-241C51BDA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larendon" pitchFamily="18" charset="0"/>
              </a:rPr>
              <a:t>Where are we located?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97472B20-BAA5-4069-B01D-059CD96024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36675"/>
            <a:ext cx="35052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900"/>
          </a:p>
          <a:p>
            <a:pPr eaLnBrk="1" hangingPunct="1">
              <a:lnSpc>
                <a:spcPct val="80000"/>
              </a:lnSpc>
            </a:pPr>
            <a:r>
              <a:rPr lang="en-US" altLang="en-US" sz="2000"/>
              <a:t>Headquarters in Washington, DC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/>
          </a:p>
          <a:p>
            <a:pPr eaLnBrk="1" hangingPunct="1">
              <a:lnSpc>
                <a:spcPct val="80000"/>
              </a:lnSpc>
            </a:pPr>
            <a:r>
              <a:rPr lang="en-US" altLang="en-US" sz="2000"/>
              <a:t>10 Regional Offices 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/>
          </a:p>
          <a:p>
            <a:pPr eaLnBrk="1" hangingPunct="1">
              <a:lnSpc>
                <a:spcPct val="80000"/>
              </a:lnSpc>
            </a:pPr>
            <a:r>
              <a:rPr lang="en-US" altLang="en-US" sz="2000"/>
              <a:t>Laboratories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900"/>
              <a:t>RTP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900"/>
              <a:t>Cincinnati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900"/>
              <a:t>Las Vegas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900"/>
              <a:t>Great Lakes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900"/>
              <a:t>Atlantic, Pacific, Gulf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 b="1"/>
              <a:t>EPA RANKED ONE OF THE TOP 10 FEDERAL WORKPLACES FOR 2007! 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</p:txBody>
      </p:sp>
      <p:pic>
        <p:nvPicPr>
          <p:cNvPr id="13318" name="Picture 5" descr="Map of the US, split into EPA regions">
            <a:extLst>
              <a:ext uri="{FF2B5EF4-FFF2-40B4-BE49-F238E27FC236}">
                <a16:creationId xmlns:a16="http://schemas.microsoft.com/office/drawing/2014/main" id="{A974496D-F44B-4CE7-834F-95BEF569B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76400"/>
            <a:ext cx="487680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6">
            <a:extLst>
              <a:ext uri="{FF2B5EF4-FFF2-40B4-BE49-F238E27FC236}">
                <a16:creationId xmlns:a16="http://schemas.microsoft.com/office/drawing/2014/main" id="{B38895CA-83BE-4E80-AE1B-4C1BE9580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1371600"/>
            <a:ext cx="3505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larendo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arendo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sz="2500">
                <a:latin typeface="Arial" panose="020B0604020202020204" pitchFamily="34" charset="0"/>
              </a:rPr>
              <a:t>10 Regional Offices 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endParaRPr lang="en-US" altLang="en-US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1817</TotalTime>
  <Words>441</Words>
  <Application>Microsoft Office PowerPoint</Application>
  <PresentationFormat>On-screen Show (4:3)</PresentationFormat>
  <Paragraphs>74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Clarendon</vt:lpstr>
      <vt:lpstr>Arial</vt:lpstr>
      <vt:lpstr>Garamond</vt:lpstr>
      <vt:lpstr>Wingdings</vt:lpstr>
      <vt:lpstr>Arial Unicode MS</vt:lpstr>
      <vt:lpstr>Times New Roman</vt:lpstr>
      <vt:lpstr>Edge</vt:lpstr>
      <vt:lpstr>Microsoft Graph Chart</vt:lpstr>
      <vt:lpstr> Welcome to the    Name Email   Date</vt:lpstr>
      <vt:lpstr>EPA was established in 1970 – a time when rivers caught fire…  </vt:lpstr>
      <vt:lpstr>… and cities were hidden under dense clouds of smoke</vt:lpstr>
      <vt:lpstr>Before EPA….</vt:lpstr>
      <vt:lpstr>People Were Dying from Air Pollution</vt:lpstr>
      <vt:lpstr>Denora, Pennsylvania – October 1948</vt:lpstr>
      <vt:lpstr>Who is the EPA?</vt:lpstr>
      <vt:lpstr>EPA leads the nation's environmental science, research, education, &amp; assessment</vt:lpstr>
      <vt:lpstr>Where are we located?</vt:lpstr>
      <vt:lpstr>Occupations at the U.S. EPA</vt:lpstr>
      <vt:lpstr>Educational Background</vt:lpstr>
      <vt:lpstr>The EPA in North Carolina</vt:lpstr>
      <vt:lpstr>For more information…</vt:lpstr>
    </vt:vector>
  </TitlesOfParts>
  <Company>EPA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kperry01</dc:creator>
  <cp:lastModifiedBy>Browdy, Jeanne</cp:lastModifiedBy>
  <cp:revision>115</cp:revision>
  <dcterms:created xsi:type="dcterms:W3CDTF">2005-07-05T11:47:01Z</dcterms:created>
  <dcterms:modified xsi:type="dcterms:W3CDTF">2020-10-19T17:21:47Z</dcterms:modified>
</cp:coreProperties>
</file>