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373" r:id="rId16"/>
  </p:sldMasterIdLst>
  <p:notesMasterIdLst>
    <p:notesMasterId r:id="rId32"/>
  </p:notesMasterIdLst>
  <p:handoutMasterIdLst>
    <p:handoutMasterId r:id="rId33"/>
  </p:handoutMasterIdLst>
  <p:sldIdLst>
    <p:sldId id="256" r:id="rId17"/>
    <p:sldId id="289" r:id="rId18"/>
    <p:sldId id="293" r:id="rId19"/>
    <p:sldId id="290" r:id="rId20"/>
    <p:sldId id="300" r:id="rId21"/>
    <p:sldId id="264" r:id="rId22"/>
    <p:sldId id="287" r:id="rId23"/>
    <p:sldId id="270" r:id="rId24"/>
    <p:sldId id="279" r:id="rId25"/>
    <p:sldId id="295" r:id="rId26"/>
    <p:sldId id="301" r:id="rId27"/>
    <p:sldId id="299" r:id="rId28"/>
    <p:sldId id="285" r:id="rId29"/>
    <p:sldId id="272" r:id="rId30"/>
    <p:sldId id="303" r:id="rId31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CC"/>
    <a:srgbClr val="FF6600"/>
    <a:srgbClr val="15A72D"/>
    <a:srgbClr val="16AE2F"/>
    <a:srgbClr val="FF3300"/>
    <a:srgbClr val="FFFF00"/>
    <a:srgbClr val="659A2A"/>
    <a:srgbClr val="F65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7" autoAdjust="0"/>
    <p:restoredTop sz="78007" autoAdjust="0"/>
  </p:normalViewPr>
  <p:slideViewPr>
    <p:cSldViewPr>
      <p:cViewPr varScale="1">
        <p:scale>
          <a:sx n="82" d="100"/>
          <a:sy n="82" d="100"/>
        </p:scale>
        <p:origin x="81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customXml" Target="../customXml/item13.xml"/><Relationship Id="rId18" Type="http://schemas.openxmlformats.org/officeDocument/2006/relationships/slide" Target="slides/slide2.xml"/><Relationship Id="rId26" Type="http://schemas.openxmlformats.org/officeDocument/2006/relationships/slide" Target="slides/slide10.xml"/><Relationship Id="rId3" Type="http://schemas.openxmlformats.org/officeDocument/2006/relationships/customXml" Target="../customXml/item3.xml"/><Relationship Id="rId21" Type="http://schemas.openxmlformats.org/officeDocument/2006/relationships/slide" Target="slides/slide5.xml"/><Relationship Id="rId34" Type="http://schemas.openxmlformats.org/officeDocument/2006/relationships/presProps" Target="presProps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.xml"/><Relationship Id="rId20" Type="http://schemas.openxmlformats.org/officeDocument/2006/relationships/slide" Target="slides/slide4.xml"/><Relationship Id="rId29" Type="http://schemas.openxmlformats.org/officeDocument/2006/relationships/slide" Target="slides/slide13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" Target="slides/slide8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customXml" Target="../customXml/item5.xml"/><Relationship Id="rId15" Type="http://schemas.openxmlformats.org/officeDocument/2006/relationships/customXml" Target="../customXml/item15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openxmlformats.org/officeDocument/2006/relationships/theme" Target="theme/theme1.xml"/><Relationship Id="rId10" Type="http://schemas.openxmlformats.org/officeDocument/2006/relationships/customXml" Target="../customXml/item10.xml"/><Relationship Id="rId19" Type="http://schemas.openxmlformats.org/officeDocument/2006/relationships/slide" Target="slides/slide3.xml"/><Relationship Id="rId31" Type="http://schemas.openxmlformats.org/officeDocument/2006/relationships/slide" Target="slides/slide15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pPr>
              <a:defRPr/>
            </a:pPr>
            <a:fld id="{5AAC8D95-A7EF-4EC0-BF45-C57B3E2F7267}" type="datetimeFigureOut">
              <a:rPr lang="en-US"/>
              <a:pPr>
                <a:defRPr/>
              </a:pPr>
              <a:t>9/20/2016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pPr>
              <a:defRPr/>
            </a:pPr>
            <a:fld id="{3E5D3147-B245-449E-938F-93FDB2384E1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8765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705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731E459B-B01E-4497-BB85-D497921FF74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8334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Melissa Payne, Air</a:t>
            </a:r>
            <a:r>
              <a:rPr lang="en-US" baseline="0" dirty="0" smtClean="0">
                <a:latin typeface="Arial" charset="0"/>
              </a:rPr>
              <a:t> Quality</a:t>
            </a:r>
            <a:r>
              <a:rPr lang="en-US" dirty="0" smtClean="0">
                <a:latin typeface="Arial" charset="0"/>
              </a:rPr>
              <a:t> Flag Program</a:t>
            </a:r>
            <a:r>
              <a:rPr lang="en-US" baseline="0" dirty="0" smtClean="0">
                <a:latin typeface="Arial" charset="0"/>
              </a:rPr>
              <a:t> team</a:t>
            </a:r>
          </a:p>
          <a:p>
            <a:pPr eaLnBrk="1" hangingPunct="1"/>
            <a:endParaRPr lang="en-US" baseline="0" dirty="0" smtClean="0">
              <a:latin typeface="Arial" charset="0"/>
            </a:endParaRPr>
          </a:p>
          <a:p>
            <a:pPr eaLnBrk="1" hangingPunct="1"/>
            <a:r>
              <a:rPr lang="en-US" baseline="0" dirty="0" smtClean="0">
                <a:latin typeface="Arial" charset="0"/>
              </a:rPr>
              <a:t>Who has ever heard of an Air Quality action day, or heard the air quality is orange or red today? Well, that’s what we’re going to talk about today.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latin typeface="Arial" charset="0"/>
              </a:rPr>
              <a:t>Who</a:t>
            </a:r>
            <a:r>
              <a:rPr lang="en-US" baseline="0" dirty="0" smtClean="0">
                <a:latin typeface="Arial" charset="0"/>
              </a:rPr>
              <a:t> has heard of the FP, outside of this conference? Let’s see a show of hands. Does anyone already have a flag program at your school? (what school)</a:t>
            </a:r>
            <a:endParaRPr lang="en-US" dirty="0" smtClean="0">
              <a:latin typeface="Arial" charset="0"/>
            </a:endParaRP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B5E5AE-340F-40C6-9886-2C032DA85C88}" type="slidenum">
              <a:rPr lang="en-US" smtClean="0">
                <a:latin typeface="Arial" charset="0"/>
              </a:rPr>
              <a:pPr/>
              <a:t>1</a:t>
            </a:fld>
            <a:endParaRPr 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0721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A59600-7682-478E-AACE-6A5D25E571ED}" type="slidenum">
              <a:rPr lang="en-US" smtClean="0">
                <a:latin typeface="Arial" charset="0"/>
              </a:rPr>
              <a:pPr/>
              <a:t>10</a:t>
            </a:fld>
            <a:endParaRPr lang="en-US" smtClean="0">
              <a:latin typeface="Arial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so someone can get a high dose from high exertion over a short period of time (e.g., 1 hour) or prolonged moderate exertion</a:t>
            </a:r>
          </a:p>
          <a:p>
            <a:pPr eaLnBrk="1" hangingPunct="1"/>
            <a:endParaRPr lang="en-US" dirty="0" smtClean="0">
              <a:latin typeface="Arial" charset="0"/>
            </a:endParaRPr>
          </a:p>
          <a:p>
            <a:pPr lvl="1" eaLnBrk="1" hangingPunct="1"/>
            <a:endParaRPr lang="en-US" sz="1100" dirty="0" smtClean="0">
              <a:latin typeface="Arial" charset="0"/>
            </a:endParaRPr>
          </a:p>
          <a:p>
            <a:pPr lvl="1" eaLnBrk="1" hangingPunct="1"/>
            <a:r>
              <a:rPr lang="en-US" sz="1100" dirty="0" smtClean="0">
                <a:latin typeface="Arial" charset="0"/>
              </a:rPr>
              <a:t>C - be active outdoors when air quality is better</a:t>
            </a:r>
          </a:p>
          <a:p>
            <a:pPr lvl="1" eaLnBrk="1" hangingPunct="1"/>
            <a:r>
              <a:rPr lang="en-US" sz="1100" dirty="0" smtClean="0">
                <a:latin typeface="Arial" charset="0"/>
              </a:rPr>
              <a:t>V - take it easier when active outdoors</a:t>
            </a:r>
          </a:p>
          <a:p>
            <a:pPr lvl="1" eaLnBrk="1" hangingPunct="1"/>
            <a:r>
              <a:rPr lang="en-US" sz="1100" dirty="0" smtClean="0">
                <a:latin typeface="Arial" charset="0"/>
              </a:rPr>
              <a:t>T - spend less time being active outdoors</a:t>
            </a:r>
          </a:p>
          <a:p>
            <a:pPr lvl="1" eaLnBrk="1" hangingPunct="1"/>
            <a:endParaRPr lang="en-US" sz="2200" dirty="0" smtClean="0">
              <a:latin typeface="Arial" charset="0"/>
            </a:endParaRPr>
          </a:p>
          <a:p>
            <a:pPr eaLnBrk="1" hangingPunct="1"/>
            <a:r>
              <a:rPr lang="en-US" dirty="0" smtClean="0">
                <a:latin typeface="Arial" charset="0"/>
              </a:rPr>
              <a:t>Pay attention to symptoms- everyone reacts differently and some students are more sensitive to air pollution- </a:t>
            </a:r>
          </a:p>
          <a:p>
            <a:pPr lvl="1" eaLnBrk="1" hangingPunct="1"/>
            <a:r>
              <a:rPr lang="en-US" sz="1100" dirty="0" smtClean="0">
                <a:latin typeface="Arial" charset="0"/>
              </a:rPr>
              <a:t>People with asthma – follow asthma action plan</a:t>
            </a:r>
          </a:p>
          <a:p>
            <a:pPr lvl="1" eaLnBrk="1" hangingPunct="1"/>
            <a:r>
              <a:rPr lang="en-US" sz="1100" dirty="0" smtClean="0">
                <a:latin typeface="Arial" charset="0"/>
              </a:rPr>
              <a:t>Coaches/PE teachers – rotate players frequently</a:t>
            </a:r>
          </a:p>
        </p:txBody>
      </p:sp>
    </p:spTree>
    <p:extLst>
      <p:ext uri="{BB962C8B-B14F-4D97-AF65-F5344CB8AC3E}">
        <p14:creationId xmlns:p14="http://schemas.microsoft.com/office/powerpoint/2010/main" val="12273668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1" baseline="0" dirty="0" smtClean="0"/>
              <a:t>Guidelines are specific to children</a:t>
            </a:r>
          </a:p>
          <a:p>
            <a:endParaRPr lang="en-US" baseline="0" dirty="0" smtClean="0"/>
          </a:p>
          <a:p>
            <a:r>
              <a:rPr lang="en-US" b="1" baseline="0" dirty="0" smtClean="0"/>
              <a:t>we always promote activity when it’s safe to do so</a:t>
            </a:r>
          </a:p>
          <a:p>
            <a:endParaRPr lang="en-US" b="1" baseline="0" dirty="0" smtClean="0"/>
          </a:p>
          <a:p>
            <a:r>
              <a:rPr lang="en-US" b="1" baseline="0" dirty="0" smtClean="0"/>
              <a:t>Q: Do you ever change outdoor activities at school based on the weather?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1E459B-B01E-4497-BB85-D497921FF74B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1676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aseline="0" dirty="0" smtClean="0"/>
              <a:t> Air Quality Flag program shows that learning about air quality doesn’t have to be boring, and relates directly to what kids are learning about in the classroom.</a:t>
            </a:r>
          </a:p>
          <a:p>
            <a:endParaRPr lang="en-US" baseline="0" dirty="0" smtClean="0"/>
          </a:p>
          <a:p>
            <a:r>
              <a:rPr lang="en-US" baseline="0" dirty="0" smtClean="0"/>
              <a:t>We’ve provided guidance for the Girl Scouts and their Journeys information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1E459B-B01E-4497-BB85-D497921FF74B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8429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>
                <a:latin typeface="Arial" charset="0"/>
              </a:rPr>
              <a:t>We have</a:t>
            </a:r>
            <a:r>
              <a:rPr lang="en-US" b="1" baseline="0" dirty="0" smtClean="0">
                <a:latin typeface="Arial" charset="0"/>
              </a:rPr>
              <a:t> supporting info for each of the steps- in a section on the website just for schools.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b="1" baseline="0" dirty="0" smtClean="0">
              <a:latin typeface="Arial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1" baseline="0" dirty="0" smtClean="0">
                <a:latin typeface="Arial" charset="0"/>
              </a:rPr>
              <a:t>Schools shouldn’t have to create anything new- everything you need should be there.  Several of these products were created after requests from schools. However, if there’s something you need and you can’t find it, let us know!  </a:t>
            </a:r>
            <a:endParaRPr lang="en-US" dirty="0" smtClean="0">
              <a:latin typeface="Arial" charset="0"/>
            </a:endParaRPr>
          </a:p>
        </p:txBody>
      </p:sp>
      <p:sp>
        <p:nvSpPr>
          <p:cNvPr id="39940" name="Slide Number Placeholder 3"/>
          <p:cNvSpPr txBox="1">
            <a:spLocks noGrp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7" tIns="46589" rIns="93177" bIns="46589" anchor="b"/>
          <a:lstStyle/>
          <a:p>
            <a:pPr algn="r"/>
            <a:fld id="{7F403709-3D83-405C-A65B-7E8302DC548A}" type="slidenum">
              <a:rPr lang="en-US" sz="1200"/>
              <a:pPr algn="r"/>
              <a:t>13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4876557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>
                <a:latin typeface="Arial" charset="0"/>
              </a:rPr>
              <a:t>There are a number of air quality educational resources available for students and teachers in grades K-12.  Many can be found on the AirNow website.</a:t>
            </a:r>
          </a:p>
          <a:p>
            <a:endParaRPr lang="en-US" dirty="0" smtClean="0">
              <a:latin typeface="Arial" charset="0"/>
            </a:endParaRPr>
          </a:p>
          <a:p>
            <a:r>
              <a:rPr lang="en-US" dirty="0" smtClean="0">
                <a:latin typeface="Arial" charset="0"/>
              </a:rPr>
              <a:t>Some examples are:</a:t>
            </a:r>
          </a:p>
          <a:p>
            <a:r>
              <a:rPr lang="en-US" dirty="0" smtClean="0">
                <a:latin typeface="Arial" charset="0"/>
              </a:rPr>
              <a:t>AirNow for Kids – uses colorful characters with narration, music and interactive games</a:t>
            </a:r>
          </a:p>
          <a:p>
            <a:r>
              <a:rPr lang="en-US" dirty="0" smtClean="0">
                <a:latin typeface="Arial" charset="0"/>
              </a:rPr>
              <a:t>AQI Toolkit for Teachers – hands on activities</a:t>
            </a:r>
          </a:p>
          <a:p>
            <a:r>
              <a:rPr lang="en-US" dirty="0" smtClean="0">
                <a:latin typeface="Arial" charset="0"/>
              </a:rPr>
              <a:t>Why is Coco Orange? – children’s book about why Coco is orange…he and his friends solve the mystery as they learn about air quality</a:t>
            </a:r>
          </a:p>
          <a:p>
            <a:endParaRPr lang="en-US" dirty="0" smtClean="0">
              <a:latin typeface="Arial" charset="0"/>
            </a:endParaRPr>
          </a:p>
          <a:p>
            <a:r>
              <a:rPr lang="en-US" dirty="0" smtClean="0">
                <a:latin typeface="Arial" charset="0"/>
              </a:rPr>
              <a:t>Air Pollution:  What’s the Solution – Grades 6-9 uses real time data to make the air</a:t>
            </a:r>
            <a:r>
              <a:rPr lang="en-US" baseline="0" dirty="0" smtClean="0">
                <a:latin typeface="Arial" charset="0"/>
              </a:rPr>
              <a:t> clean or dirty</a:t>
            </a:r>
            <a:endParaRPr lang="en-US" dirty="0" smtClean="0">
              <a:latin typeface="Arial" charset="0"/>
            </a:endParaRPr>
          </a:p>
          <a:p>
            <a:r>
              <a:rPr lang="en-US" dirty="0" smtClean="0">
                <a:latin typeface="Arial" charset="0"/>
              </a:rPr>
              <a:t>Smog City 2 – user manipulates emission sources, weather, etc. and sees the effects on the city scape</a:t>
            </a:r>
          </a:p>
          <a:p>
            <a:endParaRPr lang="en-US" dirty="0" smtClean="0">
              <a:latin typeface="Arial" charset="0"/>
            </a:endParaRPr>
          </a:p>
          <a:p>
            <a:r>
              <a:rPr lang="en-US" dirty="0" smtClean="0">
                <a:latin typeface="Arial" charset="0"/>
              </a:rPr>
              <a:t>Order free resources including the children’s book and poster from NSCEP (National Service Center for Environmental Publications).</a:t>
            </a:r>
          </a:p>
          <a:p>
            <a:endParaRPr lang="en-US" dirty="0" smtClean="0">
              <a:latin typeface="Arial" charset="0"/>
            </a:endParaRPr>
          </a:p>
          <a:p>
            <a:endParaRPr lang="en-US" dirty="0" smtClean="0">
              <a:latin typeface="Arial" charset="0"/>
            </a:endParaRPr>
          </a:p>
          <a:p>
            <a:endParaRPr lang="en-US" dirty="0" smtClean="0">
              <a:latin typeface="Arial" charset="0"/>
            </a:endParaRPr>
          </a:p>
          <a:p>
            <a:endParaRPr lang="en-US" dirty="0" smtClean="0">
              <a:latin typeface="Arial" charset="0"/>
            </a:endParaRPr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883FB4-D21C-494C-A6E4-FC77039DCE51}" type="slidenum">
              <a:rPr lang="en-US" smtClean="0">
                <a:latin typeface="Arial" charset="0"/>
              </a:rPr>
              <a:pPr/>
              <a:t>14</a:t>
            </a:fld>
            <a:endParaRPr 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0470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Any </a:t>
            </a:r>
            <a:r>
              <a:rPr lang="en-US" smtClean="0"/>
              <a:t>more</a:t>
            </a:r>
            <a:r>
              <a:rPr lang="en-US" baseline="0" smtClean="0"/>
              <a:t> questions?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1E459B-B01E-4497-BB85-D497921FF74B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59236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529119-3F7B-4AED-8219-83BB41A3E4EA}" type="slidenum">
              <a:rPr lang="en-US" smtClean="0">
                <a:latin typeface="Arial" charset="0"/>
              </a:rPr>
              <a:pPr/>
              <a:t>2</a:t>
            </a:fld>
            <a:endParaRPr 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4908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In 2004, the </a:t>
            </a:r>
            <a:r>
              <a:rPr lang="en-US" i="1" dirty="0" smtClean="0"/>
              <a:t>San Joaquin Valley Air Pollution Control District</a:t>
            </a:r>
            <a:r>
              <a:rPr lang="en-US" dirty="0" smtClean="0"/>
              <a:t>  partnered with the American Lung Association of California (ALAC) and the Valley asthma coalitions to raise air-quality flags in schools.  As some of you may know, certain</a:t>
            </a:r>
            <a:r>
              <a:rPr lang="en-US" baseline="0" dirty="0" smtClean="0"/>
              <a:t> parts of California struggle with poor air quality year round.  The program was started to help protect childrens health by reducing exposure on bad air quality days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Other schools thought this was a great idea</a:t>
            </a: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2010: EPA creates a national program to </a:t>
            </a:r>
            <a:r>
              <a:rPr lang="en-US" sz="1200" b="1" dirty="0" smtClean="0"/>
              <a:t>promote and maintain consistency across the country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 smtClean="0"/>
              <a:t>Other organizations</a:t>
            </a:r>
            <a:r>
              <a:rPr lang="en-US" sz="1200" b="0" baseline="0" dirty="0" smtClean="0"/>
              <a:t> thought this was a great idea as well, and we started hearing of fire stations, businesses, and others who were flying the flag. So..</a:t>
            </a:r>
            <a:endParaRPr lang="en-US" sz="1200" b="0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smtClean="0"/>
              <a:t>Last year at this time,…and today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smtClean="0"/>
              <a:t>Because</a:t>
            </a:r>
            <a:r>
              <a:rPr lang="en-US" sz="1200" b="1" baseline="0" dirty="0" smtClean="0"/>
              <a:t> this is a school audience, that’s what we’ll focus on today</a:t>
            </a:r>
            <a:endParaRPr lang="en-US" sz="1200" b="1" dirty="0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214ACA-A594-4130-BA68-11104272E23D}" type="slidenum">
              <a:rPr lang="en-US" smtClean="0">
                <a:latin typeface="Arial" charset="0"/>
              </a:rPr>
              <a:pPr/>
              <a:t>3</a:t>
            </a:fld>
            <a:endParaRPr 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8804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z="1200" dirty="0" smtClean="0"/>
              <a:t>School raises a flag each day-Flags match the colors of the Air Quality Index</a:t>
            </a:r>
          </a:p>
          <a:p>
            <a:endParaRPr lang="en-US" sz="1200" dirty="0" smtClean="0"/>
          </a:p>
          <a:p>
            <a:endParaRPr lang="en-US" sz="1200" dirty="0" smtClean="0"/>
          </a:p>
          <a:p>
            <a:r>
              <a:rPr lang="en-US" sz="1200" dirty="0" smtClean="0"/>
              <a:t>how to modify outdoor activities </a:t>
            </a:r>
            <a:endParaRPr lang="en-US" dirty="0" smtClean="0">
              <a:latin typeface="Arial" charset="0"/>
            </a:endParaRPr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8FB959-BBFE-49C6-855C-433FEEEDE4EA}" type="slidenum">
              <a:rPr lang="en-US" smtClean="0">
                <a:latin typeface="Arial" charset="0"/>
              </a:rPr>
              <a:pPr/>
              <a:t>4</a:t>
            </a:fld>
            <a:endParaRPr 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6990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Who has seen this before?  On</a:t>
            </a:r>
            <a:r>
              <a:rPr lang="en-US" baseline="0" dirty="0" smtClean="0"/>
              <a:t> what color </a:t>
            </a:r>
            <a:r>
              <a:rPr lang="en-US" dirty="0" smtClean="0"/>
              <a:t>do you need to start thinking about changing your activities?  What about kids? What about kids with asthma?</a:t>
            </a:r>
          </a:p>
          <a:p>
            <a:endParaRPr lang="en-US" dirty="0" smtClean="0"/>
          </a:p>
          <a:p>
            <a:r>
              <a:rPr lang="en-US" dirty="0" smtClean="0"/>
              <a:t>These are the AQI colors, and they’re also the flag colors.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1E459B-B01E-4497-BB85-D497921FF74B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2144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b="1" baseline="0" dirty="0" smtClean="0">
                <a:latin typeface="Arial" charset="0"/>
              </a:rPr>
              <a:t>0. Get school approval and find someone to be the point person.</a:t>
            </a:r>
          </a:p>
          <a:p>
            <a:endParaRPr lang="en-US" b="1" baseline="0" dirty="0" smtClean="0">
              <a:latin typeface="Arial" charset="0"/>
            </a:endParaRPr>
          </a:p>
          <a:p>
            <a:r>
              <a:rPr lang="en-US" b="1" baseline="0" dirty="0" smtClean="0">
                <a:latin typeface="Arial" charset="0"/>
              </a:rPr>
              <a:t>What do you think the hardest step would be for your school?</a:t>
            </a: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CAB841-2716-4FFF-AEE7-22D6E16DF920}" type="slidenum">
              <a:rPr lang="en-US" smtClean="0">
                <a:latin typeface="Arial" charset="0"/>
              </a:rPr>
              <a:pPr/>
              <a:t>6</a:t>
            </a:fld>
            <a:endParaRPr 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90318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smtClean="0">
                <a:latin typeface="Arial" charset="0"/>
              </a:rPr>
              <a:t>Also, this</a:t>
            </a:r>
            <a:r>
              <a:rPr lang="en-US" sz="1200" b="1" baseline="0" dirty="0" smtClean="0">
                <a:latin typeface="Arial" charset="0"/>
              </a:rPr>
              <a:t> is all in the FP Coordinator’s Handbook on the website, so no worries about remembering everything here</a:t>
            </a:r>
            <a:endParaRPr lang="en-US" sz="1200" b="1" dirty="0" smtClean="0">
              <a:latin typeface="Arial" charset="0"/>
            </a:endParaRPr>
          </a:p>
          <a:p>
            <a:pPr eaLnBrk="1" hangingPunct="1"/>
            <a:r>
              <a:rPr lang="en-US" sz="1200" dirty="0" smtClean="0">
                <a:latin typeface="Arial" charset="0"/>
              </a:rPr>
              <a:t>Set of five flags:</a:t>
            </a:r>
            <a:r>
              <a:rPr lang="en-US" sz="1200" baseline="0" dirty="0" smtClean="0">
                <a:latin typeface="Arial" charset="0"/>
              </a:rPr>
              <a:t> </a:t>
            </a:r>
            <a:r>
              <a:rPr lang="en-US" sz="1200" dirty="0" smtClean="0">
                <a:latin typeface="Arial" charset="0"/>
              </a:rPr>
              <a:t>Usually green and yellow get the most wear and tear</a:t>
            </a:r>
          </a:p>
          <a:p>
            <a:endParaRPr lang="en-US" b="1" dirty="0" smtClean="0">
              <a:latin typeface="Arial" charset="0"/>
            </a:endParaRPr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00380B-62A2-4141-B7BB-C0A37EA06518}" type="slidenum">
              <a:rPr lang="en-US" smtClean="0">
                <a:latin typeface="Arial" charset="0"/>
              </a:rPr>
              <a:pPr/>
              <a:t>7</a:t>
            </a:fld>
            <a:endParaRPr 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8633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>
                <a:latin typeface="Arial" charset="0"/>
              </a:rPr>
              <a:t>Press Release Template and Sample Parent Letter (can also use for Teachers), posters on the website – language is provided but you can still personalize them</a:t>
            </a:r>
            <a:r>
              <a:rPr lang="en-US" baseline="0" dirty="0" smtClean="0">
                <a:latin typeface="Arial" charset="0"/>
              </a:rPr>
              <a:t> for your school </a:t>
            </a:r>
            <a:endParaRPr lang="en-US" dirty="0" smtClean="0">
              <a:latin typeface="Arial" charset="0"/>
            </a:endParaRPr>
          </a:p>
          <a:p>
            <a:endParaRPr lang="en-US" dirty="0" smtClean="0">
              <a:latin typeface="Arial" charset="0"/>
            </a:endParaRPr>
          </a:p>
          <a:p>
            <a:r>
              <a:rPr lang="en-US" dirty="0" smtClean="0">
                <a:latin typeface="Arial" charset="0"/>
              </a:rPr>
              <a:t>Half</a:t>
            </a:r>
            <a:r>
              <a:rPr lang="en-US" baseline="0" dirty="0" smtClean="0">
                <a:latin typeface="Arial" charset="0"/>
              </a:rPr>
              <a:t>way through: </a:t>
            </a:r>
            <a:r>
              <a:rPr lang="en-US" dirty="0" smtClean="0">
                <a:latin typeface="Arial" charset="0"/>
              </a:rPr>
              <a:t>Any questions so far???</a:t>
            </a: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FC5E3D-80D8-4773-8FE8-6EB4F5764956}" type="slidenum">
              <a:rPr lang="en-US" smtClean="0">
                <a:latin typeface="Arial" charset="0"/>
              </a:rPr>
              <a:pPr/>
              <a:t>8</a:t>
            </a:fld>
            <a:endParaRPr 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7120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latin typeface="Arial" charset="0"/>
            </a:endParaRPr>
          </a:p>
          <a:p>
            <a:r>
              <a:rPr lang="en-US" dirty="0" smtClean="0">
                <a:latin typeface="Arial" charset="0"/>
              </a:rPr>
              <a:t>Benefit of email or app- will send updates throughout the day if the forecast changes, which it can from time to time</a:t>
            </a:r>
          </a:p>
          <a:p>
            <a:endParaRPr lang="en-US" dirty="0" smtClean="0">
              <a:latin typeface="Arial" charset="0"/>
            </a:endParaRPr>
          </a:p>
          <a:p>
            <a:r>
              <a:rPr lang="en-US" dirty="0" smtClean="0">
                <a:latin typeface="Arial" charset="0"/>
              </a:rPr>
              <a:t>APP- </a:t>
            </a:r>
            <a:r>
              <a:rPr lang="en-US" dirty="0" err="1" smtClean="0">
                <a:latin typeface="Arial" charset="0"/>
              </a:rPr>
              <a:t>iphone</a:t>
            </a:r>
            <a:r>
              <a:rPr lang="en-US" baseline="0" dirty="0" smtClean="0">
                <a:latin typeface="Arial" charset="0"/>
              </a:rPr>
              <a:t> or android</a:t>
            </a:r>
          </a:p>
          <a:p>
            <a:r>
              <a:rPr lang="en-US" baseline="0" dirty="0" smtClean="0">
                <a:latin typeface="Arial" charset="0"/>
              </a:rPr>
              <a:t>Widget- simple line of code, easy to install</a:t>
            </a:r>
            <a:endParaRPr lang="en-US" dirty="0" smtClean="0">
              <a:latin typeface="Arial" charset="0"/>
            </a:endParaRPr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7BA0F8-0AD2-4D24-975B-6D8C032E2127}" type="slidenum">
              <a:rPr lang="en-US" smtClean="0">
                <a:latin typeface="Arial" charset="0"/>
              </a:rPr>
              <a:pPr/>
              <a:t>9</a:t>
            </a:fld>
            <a:endParaRPr lang="en-US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31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8014F0-B643-4561-AB5B-D24DEAB1E44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088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ADE32B-7A9E-428A-857D-07BEE7E8516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10309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ADE32B-7A9E-428A-857D-07BEE7E8516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6674082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ADE32B-7A9E-428A-857D-07BEE7E8516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846686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ADE32B-7A9E-428A-857D-07BEE7E8516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85737368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ADE32B-7A9E-428A-857D-07BEE7E8516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310388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3130F9-32B0-45C0-B1B5-39285233EBC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18828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B5D570-2CF8-4E20-A53F-01E4A6DF8F3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758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5AB9A5-3642-453C-B1CE-9C56EC01C8B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308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12072C-A03B-4B83-AA13-20B226AFC54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989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A1E131-E509-4A4C-AC95-409678B15D0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13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CD953E-8932-40A6-86FB-9029D76E885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145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2D3430-3967-4ECC-8B96-AD5161A0742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909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EA8863-6803-4898-9985-33A0A61871B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834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F6EE25-9BDD-4C0B-BFB4-479FB702229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1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CB34F9-F656-4F32-8BE6-654345E2662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80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24ADE32B-7A9E-428A-857D-07BEE7E8516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693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74" r:id="rId1"/>
    <p:sldLayoutId id="2147484375" r:id="rId2"/>
    <p:sldLayoutId id="2147484376" r:id="rId3"/>
    <p:sldLayoutId id="2147484377" r:id="rId4"/>
    <p:sldLayoutId id="2147484378" r:id="rId5"/>
    <p:sldLayoutId id="2147484379" r:id="rId6"/>
    <p:sldLayoutId id="2147484380" r:id="rId7"/>
    <p:sldLayoutId id="2147484381" r:id="rId8"/>
    <p:sldLayoutId id="2147484382" r:id="rId9"/>
    <p:sldLayoutId id="2147484383" r:id="rId10"/>
    <p:sldLayoutId id="2147484384" r:id="rId11"/>
    <p:sldLayoutId id="2147484385" r:id="rId12"/>
    <p:sldLayoutId id="2147484386" r:id="rId13"/>
    <p:sldLayoutId id="2147484387" r:id="rId14"/>
    <p:sldLayoutId id="2147484388" r:id="rId15"/>
    <p:sldLayoutId id="2147484389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rogers.donna@epa.gov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payne.melissa@epa.gov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irnow.gov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1600200"/>
            <a:ext cx="7924800" cy="16764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800" b="1" dirty="0" smtClean="0">
                <a:solidFill>
                  <a:srgbClr val="7030A0"/>
                </a:solidFill>
                <a:cs typeface="Arial" pitchFamily="34" charset="0"/>
              </a:rPr>
              <a:t>The</a:t>
            </a:r>
            <a:br>
              <a:rPr lang="en-US" sz="4800" b="1" dirty="0" smtClean="0">
                <a:solidFill>
                  <a:srgbClr val="7030A0"/>
                </a:solidFill>
                <a:cs typeface="Arial" pitchFamily="34" charset="0"/>
              </a:rPr>
            </a:br>
            <a:r>
              <a:rPr lang="en-US" sz="4800" b="1" dirty="0" smtClean="0">
                <a:solidFill>
                  <a:srgbClr val="7030A0"/>
                </a:solidFill>
                <a:cs typeface="Arial" pitchFamily="34" charset="0"/>
              </a:rPr>
              <a:t> Air Quality </a:t>
            </a:r>
            <a:br>
              <a:rPr lang="en-US" sz="4800" b="1" dirty="0" smtClean="0">
                <a:solidFill>
                  <a:srgbClr val="7030A0"/>
                </a:solidFill>
                <a:cs typeface="Arial" pitchFamily="34" charset="0"/>
              </a:rPr>
            </a:br>
            <a:r>
              <a:rPr lang="en-US" sz="4800" b="1" dirty="0" smtClean="0">
                <a:solidFill>
                  <a:srgbClr val="7030A0"/>
                </a:solidFill>
                <a:cs typeface="Arial" pitchFamily="34" charset="0"/>
              </a:rPr>
              <a:t>Flag Program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marR="0" eaLnBrk="1" hangingPunct="1"/>
            <a:r>
              <a:rPr lang="en-US" sz="1600" dirty="0" smtClean="0"/>
              <a:t/>
            </a:r>
            <a:br>
              <a:rPr lang="en-US" sz="1600" dirty="0" smtClean="0"/>
            </a:br>
            <a:endParaRPr lang="en-US" sz="1600" dirty="0" smtClean="0"/>
          </a:p>
        </p:txBody>
      </p:sp>
      <p:sp>
        <p:nvSpPr>
          <p:cNvPr id="4101" name="TextBox 6"/>
          <p:cNvSpPr txBox="1">
            <a:spLocks noChangeArrowheads="1"/>
          </p:cNvSpPr>
          <p:nvPr/>
        </p:nvSpPr>
        <p:spPr bwMode="auto">
          <a:xfrm>
            <a:off x="8861425" y="5486400"/>
            <a:ext cx="282575" cy="1371600"/>
          </a:xfrm>
          <a:prstGeom prst="rect">
            <a:avLst/>
          </a:prstGeom>
          <a:solidFill>
            <a:srgbClr val="800080"/>
          </a:solidFill>
          <a:ln w="9525">
            <a:noFill/>
            <a:miter lim="800000"/>
            <a:headEnd/>
            <a:tailEnd/>
          </a:ln>
        </p:spPr>
        <p:txBody>
          <a:bodyPr lIns="19047" tIns="9523" rIns="19047" bIns="9523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102" name="TextBox 7"/>
          <p:cNvSpPr txBox="1">
            <a:spLocks noChangeArrowheads="1"/>
          </p:cNvSpPr>
          <p:nvPr/>
        </p:nvSpPr>
        <p:spPr bwMode="auto">
          <a:xfrm>
            <a:off x="8861425" y="4114800"/>
            <a:ext cx="282575" cy="13716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lIns="19047" tIns="9523" rIns="19047" bIns="9523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103" name="TextBox 8"/>
          <p:cNvSpPr txBox="1">
            <a:spLocks noChangeArrowheads="1"/>
          </p:cNvSpPr>
          <p:nvPr/>
        </p:nvSpPr>
        <p:spPr bwMode="auto">
          <a:xfrm flipH="1">
            <a:off x="8861425" y="2743200"/>
            <a:ext cx="282575" cy="1371600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 lIns="19047" tIns="9523" rIns="19047" bIns="9523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104" name="TextBox 9"/>
          <p:cNvSpPr txBox="1">
            <a:spLocks noChangeArrowheads="1"/>
          </p:cNvSpPr>
          <p:nvPr/>
        </p:nvSpPr>
        <p:spPr bwMode="auto">
          <a:xfrm>
            <a:off x="8839200" y="1371600"/>
            <a:ext cx="304800" cy="13716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lIns="19047" tIns="9523" rIns="19047" bIns="9523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105" name="TextBox 11"/>
          <p:cNvSpPr txBox="1">
            <a:spLocks noChangeArrowheads="1"/>
          </p:cNvSpPr>
          <p:nvPr/>
        </p:nvSpPr>
        <p:spPr bwMode="auto">
          <a:xfrm>
            <a:off x="8839200" y="0"/>
            <a:ext cx="304800" cy="137160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lIns="19047" tIns="9523" rIns="19047" bIns="9523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5766198"/>
            <a:ext cx="1251839" cy="81200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67000" y="5118830"/>
            <a:ext cx="33759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n-lt"/>
              </a:rPr>
              <a:t>Melissa Payne</a:t>
            </a:r>
          </a:p>
          <a:p>
            <a:pPr algn="ctr"/>
            <a:r>
              <a:rPr lang="en-US" sz="2400" dirty="0" smtClean="0">
                <a:latin typeface="+mn-lt"/>
              </a:rPr>
              <a:t>US EPA</a:t>
            </a:r>
          </a:p>
          <a:p>
            <a:pPr algn="ctr"/>
            <a:r>
              <a:rPr lang="en-US" sz="2400" dirty="0" smtClean="0">
                <a:latin typeface="+mn-lt"/>
              </a:rPr>
              <a:t>July 12, 2016</a:t>
            </a:r>
            <a:endParaRPr lang="en-US" sz="24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609600"/>
            <a:ext cx="777240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dirty="0" smtClean="0"/>
              <a:t>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</a:rPr>
              <a:t>4. Follow the Guidance 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646238"/>
            <a:ext cx="7924800" cy="5211762"/>
          </a:xfrm>
        </p:spPr>
        <p:txBody>
          <a:bodyPr/>
          <a:lstStyle/>
          <a:p>
            <a:pPr eaLnBrk="1" hangingPunct="1"/>
            <a:r>
              <a:rPr lang="en-US" sz="2200" dirty="0" smtClean="0">
                <a:solidFill>
                  <a:schemeClr val="tx2"/>
                </a:solidFill>
              </a:rPr>
              <a:t>Use the activity chart</a:t>
            </a:r>
          </a:p>
          <a:p>
            <a:pPr eaLnBrk="1" hangingPunct="1"/>
            <a:endParaRPr lang="en-US" dirty="0" smtClean="0">
              <a:solidFill>
                <a:schemeClr val="tx2"/>
              </a:solidFill>
            </a:endParaRPr>
          </a:p>
          <a:p>
            <a:pPr eaLnBrk="1" hangingPunct="1"/>
            <a:r>
              <a:rPr lang="en-US" sz="2800" dirty="0" smtClean="0">
                <a:solidFill>
                  <a:srgbClr val="FF6600"/>
                </a:solidFill>
              </a:rPr>
              <a:t>Dose = Concentration x Breathing rate x Time</a:t>
            </a:r>
          </a:p>
          <a:p>
            <a:pPr lvl="1" eaLnBrk="1" hangingPunct="1">
              <a:buFontTx/>
              <a:buNone/>
            </a:pPr>
            <a:r>
              <a:rPr lang="en-US" sz="2200" dirty="0" smtClean="0"/>
              <a:t>Concentration – amount of pollutant in air</a:t>
            </a:r>
          </a:p>
          <a:p>
            <a:pPr lvl="1" eaLnBrk="1" hangingPunct="1">
              <a:buFontTx/>
              <a:buNone/>
            </a:pPr>
            <a:r>
              <a:rPr lang="en-US" sz="2200" dirty="0" smtClean="0"/>
              <a:t>Breathing rate – how fast you breathe</a:t>
            </a:r>
          </a:p>
          <a:p>
            <a:pPr lvl="1" eaLnBrk="1" hangingPunct="1">
              <a:buFontTx/>
              <a:buNone/>
            </a:pPr>
            <a:r>
              <a:rPr lang="en-US" sz="2200" dirty="0" smtClean="0"/>
              <a:t>Time - time spent outdoors</a:t>
            </a:r>
          </a:p>
          <a:p>
            <a:pPr eaLnBrk="1" hangingPunct="1"/>
            <a:endParaRPr lang="en-US" sz="2200" b="1" dirty="0" smtClean="0"/>
          </a:p>
          <a:p>
            <a:pPr eaLnBrk="1" hangingPunct="1"/>
            <a:r>
              <a:rPr lang="en-US" sz="2200" dirty="0" smtClean="0"/>
              <a:t>Pay attention to symptoms</a:t>
            </a:r>
          </a:p>
        </p:txBody>
      </p:sp>
      <p:pic>
        <p:nvPicPr>
          <p:cNvPr id="18436" name="Picture 4" descr="Max biking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62103" y="3886200"/>
            <a:ext cx="355880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8" descr="flag - red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609600"/>
            <a:ext cx="89693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6200"/>
            <a:ext cx="6347714" cy="660400"/>
          </a:xfrm>
        </p:spPr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Activity Guidelines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EA8863-6803-4898-9985-33A0A61871B4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28600" y="736600"/>
            <a:ext cx="83058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FFFF"/>
                </a:solidFill>
                <a:latin typeface="Myriad Pro"/>
              </a:rPr>
              <a:t>r </a:t>
            </a:r>
            <a:r>
              <a:rPr lang="en-US" dirty="0">
                <a:solidFill>
                  <a:srgbClr val="FFFFFF"/>
                </a:solidFill>
                <a:latin typeface="Myriad Pro"/>
              </a:rPr>
              <a:t>	</a:t>
            </a:r>
          </a:p>
          <a:p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Myriad Pro Light"/>
              </a:rPr>
              <a:t>GOOD</a:t>
            </a:r>
            <a:r>
              <a:rPr lang="en-US" b="1" dirty="0">
                <a:solidFill>
                  <a:srgbClr val="6C6E70"/>
                </a:solidFill>
                <a:latin typeface="Myriad Pro Light"/>
              </a:rPr>
              <a:t> </a:t>
            </a:r>
            <a:r>
              <a:rPr lang="en-US" dirty="0" smtClean="0">
                <a:solidFill>
                  <a:srgbClr val="221E1F"/>
                </a:solidFill>
                <a:latin typeface="Myriad Pro"/>
              </a:rPr>
              <a:t>Great </a:t>
            </a:r>
            <a:r>
              <a:rPr lang="en-US" dirty="0">
                <a:solidFill>
                  <a:srgbClr val="221E1F"/>
                </a:solidFill>
                <a:latin typeface="Myriad Pro"/>
              </a:rPr>
              <a:t>day to be active outside! </a:t>
            </a:r>
          </a:p>
          <a:p>
            <a:r>
              <a:rPr lang="en-US" dirty="0">
                <a:latin typeface="Myriad Pro"/>
              </a:rPr>
              <a:t>	</a:t>
            </a:r>
            <a:r>
              <a:rPr lang="en-US" sz="1400" dirty="0">
                <a:solidFill>
                  <a:srgbClr val="6C6E70"/>
                </a:solidFill>
                <a:latin typeface="Myriad Pro Light"/>
              </a:rPr>
              <a:t>	</a:t>
            </a:r>
          </a:p>
          <a:p>
            <a:r>
              <a:rPr lang="en-US" b="1" dirty="0" smtClean="0">
                <a:solidFill>
                  <a:srgbClr val="FFFF00"/>
                </a:solidFill>
                <a:latin typeface="Myriad Pro Light"/>
              </a:rPr>
              <a:t>MODERATE</a:t>
            </a:r>
            <a:r>
              <a:rPr lang="en-US" b="1" dirty="0" smtClean="0">
                <a:solidFill>
                  <a:srgbClr val="6C6E70"/>
                </a:solidFill>
                <a:latin typeface="Myriad Pro Light"/>
              </a:rPr>
              <a:t> </a:t>
            </a:r>
            <a:r>
              <a:rPr lang="en-US" dirty="0" smtClean="0">
                <a:solidFill>
                  <a:srgbClr val="221E1F"/>
                </a:solidFill>
                <a:latin typeface="Myriad Pro"/>
              </a:rPr>
              <a:t>Good </a:t>
            </a:r>
            <a:r>
              <a:rPr lang="en-US" dirty="0">
                <a:solidFill>
                  <a:srgbClr val="221E1F"/>
                </a:solidFill>
                <a:latin typeface="Myriad Pro"/>
              </a:rPr>
              <a:t>day to be active outside</a:t>
            </a:r>
            <a:r>
              <a:rPr lang="en-US" dirty="0" smtClean="0">
                <a:solidFill>
                  <a:srgbClr val="221E1F"/>
                </a:solidFill>
                <a:latin typeface="Myriad Pro"/>
              </a:rPr>
              <a:t>!</a:t>
            </a:r>
            <a:r>
              <a:rPr lang="en-US" dirty="0"/>
              <a:t> Students who are unusually sensitive to air pollution could have symptoms.*</a:t>
            </a:r>
            <a:endParaRPr lang="en-US" dirty="0">
              <a:solidFill>
                <a:srgbClr val="221E1F"/>
              </a:solidFill>
              <a:latin typeface="Myriad Pro"/>
            </a:endParaRPr>
          </a:p>
          <a:p>
            <a:r>
              <a:rPr lang="en-US" dirty="0">
                <a:latin typeface="Myriad Pro"/>
              </a:rPr>
              <a:t>	</a:t>
            </a:r>
            <a:r>
              <a:rPr lang="en-US" sz="1400" dirty="0">
                <a:solidFill>
                  <a:srgbClr val="6C6E70"/>
                </a:solidFill>
                <a:latin typeface="Myriad Pro Light"/>
              </a:rPr>
              <a:t>	</a:t>
            </a:r>
          </a:p>
          <a:p>
            <a:r>
              <a:rPr lang="en-US" b="1" dirty="0">
                <a:solidFill>
                  <a:srgbClr val="FFC000"/>
                </a:solidFill>
                <a:latin typeface="Myriad Pro Light"/>
              </a:rPr>
              <a:t>UNHEALTHY FOR </a:t>
            </a:r>
            <a:r>
              <a:rPr lang="en-US" b="1" dirty="0" smtClean="0">
                <a:solidFill>
                  <a:srgbClr val="FFC000"/>
                </a:solidFill>
                <a:latin typeface="Myriad Pro Light"/>
              </a:rPr>
              <a:t>SENSITIVE GROUPS </a:t>
            </a:r>
            <a:r>
              <a:rPr lang="en-US" dirty="0" smtClean="0"/>
              <a:t>It’s </a:t>
            </a:r>
            <a:r>
              <a:rPr lang="en-US" dirty="0"/>
              <a:t>OK to be active outside, especially for</a:t>
            </a:r>
            <a:r>
              <a:rPr lang="en-US" b="1" dirty="0"/>
              <a:t> short activities</a:t>
            </a:r>
            <a:r>
              <a:rPr lang="en-US" dirty="0"/>
              <a:t> such as recess and </a:t>
            </a:r>
            <a:r>
              <a:rPr lang="en-US" dirty="0" smtClean="0"/>
              <a:t>PE. For</a:t>
            </a:r>
            <a:r>
              <a:rPr lang="en-US" b="1" dirty="0" smtClean="0"/>
              <a:t> </a:t>
            </a:r>
            <a:r>
              <a:rPr lang="en-US" b="1" dirty="0"/>
              <a:t>longer activities</a:t>
            </a:r>
            <a:r>
              <a:rPr lang="en-US" dirty="0"/>
              <a:t> such as athletic practice, take more breaks and do less intense activities.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Watch for symptoms and take action as needed</a:t>
            </a:r>
            <a:r>
              <a:rPr lang="en-US" dirty="0" smtClean="0"/>
              <a:t>.*Students </a:t>
            </a:r>
            <a:r>
              <a:rPr lang="en-US" dirty="0"/>
              <a:t>with asthma should follow their asthma action plans and keep their quick-relief medicine handy.</a:t>
            </a:r>
            <a:endParaRPr lang="en-US" b="1" dirty="0">
              <a:solidFill>
                <a:srgbClr val="221E1F"/>
              </a:solidFill>
              <a:latin typeface="Myriad Pro"/>
            </a:endParaRPr>
          </a:p>
          <a:p>
            <a:endParaRPr lang="en-US" b="1" dirty="0" smtClean="0">
              <a:solidFill>
                <a:srgbClr val="FF0000"/>
              </a:solidFill>
              <a:latin typeface="Myriad Pro Light"/>
            </a:endParaRPr>
          </a:p>
          <a:p>
            <a:r>
              <a:rPr lang="en-US" b="1" dirty="0" smtClean="0">
                <a:solidFill>
                  <a:srgbClr val="FF0000"/>
                </a:solidFill>
                <a:latin typeface="Myriad Pro Light"/>
              </a:rPr>
              <a:t>UNHEALTHY</a:t>
            </a:r>
            <a:r>
              <a:rPr lang="en-US" b="1" dirty="0" smtClean="0">
                <a:solidFill>
                  <a:srgbClr val="6C6E70"/>
                </a:solidFill>
                <a:latin typeface="Myriad Pro Light"/>
              </a:rPr>
              <a:t> </a:t>
            </a:r>
            <a:r>
              <a:rPr lang="en-US" dirty="0" smtClean="0">
                <a:solidFill>
                  <a:srgbClr val="221E1F"/>
                </a:solidFill>
                <a:latin typeface="Myriad Pro"/>
              </a:rPr>
              <a:t>For </a:t>
            </a:r>
            <a:r>
              <a:rPr lang="en-US" u="sng" dirty="0">
                <a:solidFill>
                  <a:srgbClr val="221E1F"/>
                </a:solidFill>
                <a:latin typeface="Myriad Pro"/>
              </a:rPr>
              <a:t>all </a:t>
            </a:r>
            <a:r>
              <a:rPr lang="en-US" dirty="0">
                <a:solidFill>
                  <a:srgbClr val="221E1F"/>
                </a:solidFill>
                <a:latin typeface="Myriad Pro"/>
              </a:rPr>
              <a:t>outdoor activities, students should take more breaks </a:t>
            </a:r>
            <a:endParaRPr lang="en-US" dirty="0" smtClean="0">
              <a:solidFill>
                <a:srgbClr val="221E1F"/>
              </a:solidFill>
              <a:latin typeface="Myriad Pro"/>
            </a:endParaRPr>
          </a:p>
          <a:p>
            <a:r>
              <a:rPr lang="en-US" dirty="0" smtClean="0">
                <a:solidFill>
                  <a:srgbClr val="221E1F"/>
                </a:solidFill>
                <a:latin typeface="Myriad Pro"/>
              </a:rPr>
              <a:t>and </a:t>
            </a:r>
            <a:r>
              <a:rPr lang="en-US" dirty="0">
                <a:solidFill>
                  <a:srgbClr val="221E1F"/>
                </a:solidFill>
                <a:latin typeface="Myriad Pro"/>
              </a:rPr>
              <a:t>do less intense activities. </a:t>
            </a:r>
            <a:r>
              <a:rPr lang="en-US" dirty="0" smtClean="0">
                <a:solidFill>
                  <a:srgbClr val="221E1F"/>
                </a:solidFill>
                <a:latin typeface="Myriad Pro"/>
              </a:rPr>
              <a:t>Consider </a:t>
            </a:r>
            <a:r>
              <a:rPr lang="en-US" dirty="0">
                <a:solidFill>
                  <a:srgbClr val="221E1F"/>
                </a:solidFill>
                <a:latin typeface="Myriad Pro"/>
              </a:rPr>
              <a:t>moving activities indoors or rescheduling. </a:t>
            </a:r>
            <a:r>
              <a:rPr lang="en-US" dirty="0"/>
              <a:t>Consider moving </a:t>
            </a:r>
            <a:r>
              <a:rPr lang="en-US" b="1" dirty="0"/>
              <a:t>longer or more intense activities</a:t>
            </a:r>
            <a:r>
              <a:rPr lang="en-US" dirty="0"/>
              <a:t> indoors or rescheduling them to another day or time.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b="1" dirty="0" smtClean="0">
                <a:solidFill>
                  <a:srgbClr val="C00000"/>
                </a:solidFill>
                <a:latin typeface="Myriad Pro Light"/>
              </a:rPr>
              <a:t>VERY UNHEALTHY </a:t>
            </a:r>
            <a:r>
              <a:rPr lang="en-US" dirty="0" smtClean="0">
                <a:solidFill>
                  <a:srgbClr val="221E1F"/>
                </a:solidFill>
                <a:latin typeface="Myriad Pro"/>
              </a:rPr>
              <a:t>Move </a:t>
            </a:r>
            <a:r>
              <a:rPr lang="en-US" dirty="0">
                <a:solidFill>
                  <a:srgbClr val="221E1F"/>
                </a:solidFill>
                <a:latin typeface="Myriad Pro"/>
              </a:rPr>
              <a:t>all activities indoors or reschedule to </a:t>
            </a:r>
            <a:r>
              <a:rPr lang="en-US" dirty="0" smtClean="0">
                <a:solidFill>
                  <a:srgbClr val="221E1F"/>
                </a:solidFill>
                <a:latin typeface="Myriad Pro"/>
              </a:rPr>
              <a:t>another </a:t>
            </a:r>
            <a:r>
              <a:rPr lang="en-US" dirty="0">
                <a:solidFill>
                  <a:srgbClr val="221E1F"/>
                </a:solidFill>
                <a:latin typeface="Myriad Pro"/>
              </a:rPr>
              <a:t>day. 	</a:t>
            </a:r>
          </a:p>
          <a:p>
            <a:r>
              <a:rPr lang="en-US" dirty="0">
                <a:latin typeface="Myriad Pro"/>
              </a:rPr>
              <a:t>	</a:t>
            </a:r>
            <a:endParaRPr lang="en-US" sz="1400" dirty="0">
              <a:solidFill>
                <a:srgbClr val="6C6E70"/>
              </a:solidFill>
              <a:latin typeface="Myriad Pro Light"/>
            </a:endParaRPr>
          </a:p>
        </p:txBody>
      </p:sp>
    </p:spTree>
    <p:extLst>
      <p:ext uri="{BB962C8B-B14F-4D97-AF65-F5344CB8AC3E}">
        <p14:creationId xmlns:p14="http://schemas.microsoft.com/office/powerpoint/2010/main" val="5256844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3282" y="228600"/>
            <a:ext cx="6347713" cy="1320800"/>
          </a:xfrm>
        </p:spPr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Time for Fun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7292" y="1044176"/>
            <a:ext cx="7886700" cy="4351338"/>
          </a:xfrm>
        </p:spPr>
        <p:txBody>
          <a:bodyPr/>
          <a:lstStyle/>
          <a:p>
            <a:r>
              <a:rPr lang="en-US" sz="2200" dirty="0" smtClean="0"/>
              <a:t>Events,</a:t>
            </a:r>
          </a:p>
          <a:p>
            <a:r>
              <a:rPr lang="en-US" sz="2200" dirty="0"/>
              <a:t>g</a:t>
            </a:r>
            <a:r>
              <a:rPr lang="en-US" sz="2200" dirty="0" smtClean="0"/>
              <a:t>ames,</a:t>
            </a:r>
          </a:p>
          <a:p>
            <a:r>
              <a:rPr lang="en-US" sz="2200" dirty="0"/>
              <a:t>c</a:t>
            </a:r>
            <a:r>
              <a:rPr lang="en-US" sz="2200" dirty="0" smtClean="0"/>
              <a:t>ontests,</a:t>
            </a:r>
          </a:p>
          <a:p>
            <a:r>
              <a:rPr lang="en-US" sz="2200" dirty="0"/>
              <a:t>a</a:t>
            </a:r>
            <a:r>
              <a:rPr lang="en-US" sz="2200" dirty="0" smtClean="0"/>
              <a:t>nd more!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5AB9A5-3642-453C-B1CE-9C56EC01C8BA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006" y="1223082"/>
            <a:ext cx="3714750" cy="4953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92" y="3592901"/>
            <a:ext cx="3968508" cy="297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8279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937020-B5D7-47D6-B357-398970FBE7D5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490538"/>
            <a:ext cx="8229600" cy="762000"/>
          </a:xfrm>
        </p:spPr>
        <p:txBody>
          <a:bodyPr/>
          <a:lstStyle/>
          <a:p>
            <a:pPr eaLnBrk="1" hangingPunct="1"/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</a:rPr>
              <a:t>Flag Website </a:t>
            </a:r>
          </a:p>
        </p:txBody>
      </p:sp>
      <p:sp>
        <p:nvSpPr>
          <p:cNvPr id="19459" name="Content Placeholder 13"/>
          <p:cNvSpPr>
            <a:spLocks noGrp="1"/>
          </p:cNvSpPr>
          <p:nvPr>
            <p:ph idx="4294967295"/>
          </p:nvPr>
        </p:nvSpPr>
        <p:spPr>
          <a:xfrm>
            <a:off x="615244" y="1819075"/>
            <a:ext cx="7772400" cy="4404850"/>
          </a:xfrm>
        </p:spPr>
        <p:txBody>
          <a:bodyPr numCol="1">
            <a:normAutofit fontScale="47500" lnSpcReduction="20000"/>
          </a:bodyPr>
          <a:lstStyle/>
          <a:p>
            <a:pPr eaLnBrk="1" hangingPunct="1"/>
            <a:endParaRPr lang="en-US" dirty="0" smtClean="0"/>
          </a:p>
          <a:p>
            <a:pPr eaLnBrk="1" hangingPunct="1"/>
            <a:r>
              <a:rPr lang="en-US" sz="5100" dirty="0" smtClean="0"/>
              <a:t>Fact sheet</a:t>
            </a:r>
          </a:p>
          <a:p>
            <a:pPr eaLnBrk="1" hangingPunct="1"/>
            <a:r>
              <a:rPr lang="en-US" sz="5100" dirty="0" smtClean="0"/>
              <a:t>Coordinator’s handbook </a:t>
            </a:r>
          </a:p>
          <a:p>
            <a:pPr eaLnBrk="1" hangingPunct="1"/>
            <a:r>
              <a:rPr lang="en-US" sz="5100" dirty="0" smtClean="0"/>
              <a:t>Parent letter</a:t>
            </a:r>
          </a:p>
          <a:p>
            <a:pPr eaLnBrk="1" hangingPunct="1"/>
            <a:r>
              <a:rPr lang="en-US" sz="5100" dirty="0" smtClean="0"/>
              <a:t>Lesson plans</a:t>
            </a:r>
          </a:p>
          <a:p>
            <a:pPr eaLnBrk="1" hangingPunct="1"/>
            <a:r>
              <a:rPr lang="en-US" sz="5100" dirty="0" smtClean="0"/>
              <a:t>Poster</a:t>
            </a:r>
          </a:p>
          <a:p>
            <a:pPr eaLnBrk="1" hangingPunct="1"/>
            <a:r>
              <a:rPr lang="en-US" sz="5100" dirty="0" smtClean="0"/>
              <a:t>Press release template</a:t>
            </a:r>
          </a:p>
          <a:p>
            <a:pPr eaLnBrk="1" hangingPunct="1"/>
            <a:r>
              <a:rPr lang="en-US" sz="5100" dirty="0" smtClean="0"/>
              <a:t>Student activities</a:t>
            </a:r>
          </a:p>
          <a:p>
            <a:pPr eaLnBrk="1" hangingPunct="1"/>
            <a:r>
              <a:rPr lang="en-US" sz="5100" dirty="0" smtClean="0"/>
              <a:t>Registration form</a:t>
            </a:r>
          </a:p>
          <a:p>
            <a:pPr eaLnBrk="1" hangingPunct="1"/>
            <a:r>
              <a:rPr lang="en-US" sz="5100" dirty="0" smtClean="0"/>
              <a:t>List of participating organizations</a:t>
            </a:r>
          </a:p>
          <a:p>
            <a:pPr eaLnBrk="1" hangingPunct="1"/>
            <a:endParaRPr lang="en-US" dirty="0" smtClean="0"/>
          </a:p>
          <a:p>
            <a:pPr eaLnBrk="1" hangingPunct="1">
              <a:buFont typeface="Wingdings 2" pitchFamily="18" charset="2"/>
              <a:buNone/>
            </a:pPr>
            <a:endParaRPr lang="en-US" dirty="0" smtClean="0"/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5649913" y="3276600"/>
            <a:ext cx="18415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endParaRPr lang="en-US" dirty="0"/>
          </a:p>
          <a:p>
            <a:pPr algn="ctr"/>
            <a:endParaRPr lang="en-US" sz="2400" dirty="0"/>
          </a:p>
        </p:txBody>
      </p:sp>
      <p:sp>
        <p:nvSpPr>
          <p:cNvPr id="19462" name="Rectangle 11"/>
          <p:cNvSpPr>
            <a:spLocks noChangeArrowheads="1"/>
          </p:cNvSpPr>
          <p:nvPr/>
        </p:nvSpPr>
        <p:spPr bwMode="auto">
          <a:xfrm>
            <a:off x="1796149" y="1266825"/>
            <a:ext cx="372948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u="sng" dirty="0" smtClean="0">
                <a:solidFill>
                  <a:srgbClr val="04617B"/>
                </a:solidFill>
              </a:rPr>
              <a:t>www.airnow.gov/flag</a:t>
            </a:r>
            <a:endParaRPr lang="en-US" sz="2800" b="1" u="sng" dirty="0">
              <a:solidFill>
                <a:srgbClr val="04617B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1724" y="5846953"/>
            <a:ext cx="1251839" cy="8120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0"/>
            <a:ext cx="8229600" cy="609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</a:rPr>
              <a:t>Other Air Quality Resources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5862" y="1550232"/>
            <a:ext cx="8229600" cy="43894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More resources are available at </a:t>
            </a:r>
            <a:r>
              <a:rPr lang="en-US" sz="2400" b="1" u="sng" dirty="0" smtClean="0">
                <a:solidFill>
                  <a:srgbClr val="F65E00"/>
                </a:solidFill>
              </a:rPr>
              <a:t>www.airnow.gov/teachers:</a:t>
            </a:r>
          </a:p>
          <a:p>
            <a:pPr eaLnBrk="1" hangingPunct="1">
              <a:lnSpc>
                <a:spcPct val="90000"/>
              </a:lnSpc>
            </a:pPr>
            <a:endParaRPr lang="en-US" sz="2400" dirty="0" smtClean="0"/>
          </a:p>
          <a:p>
            <a:pPr lvl="1">
              <a:lnSpc>
                <a:spcPct val="90000"/>
              </a:lnSpc>
            </a:pPr>
            <a:r>
              <a:rPr lang="en-US" sz="2600" dirty="0" smtClean="0"/>
              <a:t>Online curricula</a:t>
            </a:r>
          </a:p>
          <a:p>
            <a:pPr lvl="1">
              <a:lnSpc>
                <a:spcPct val="90000"/>
              </a:lnSpc>
            </a:pPr>
            <a:r>
              <a:rPr lang="en-US" sz="2600" dirty="0" smtClean="0"/>
              <a:t>Interactive games</a:t>
            </a:r>
          </a:p>
          <a:p>
            <a:pPr lvl="1">
              <a:lnSpc>
                <a:spcPct val="90000"/>
              </a:lnSpc>
            </a:pPr>
            <a:r>
              <a:rPr lang="en-US" sz="2600" dirty="0" smtClean="0"/>
              <a:t>Air quality simulator</a:t>
            </a:r>
          </a:p>
          <a:p>
            <a:pPr lvl="1">
              <a:lnSpc>
                <a:spcPct val="90000"/>
              </a:lnSpc>
            </a:pPr>
            <a:r>
              <a:rPr lang="en-US" sz="2600" dirty="0" smtClean="0"/>
              <a:t>Children’s online picture book </a:t>
            </a:r>
          </a:p>
          <a:p>
            <a:pPr lvl="1" eaLnBrk="1" hangingPunct="1">
              <a:lnSpc>
                <a:spcPct val="90000"/>
              </a:lnSpc>
              <a:buFont typeface="Wingdings 2" pitchFamily="18" charset="2"/>
              <a:buNone/>
            </a:pP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03DB44-F07E-4E00-86F7-8FF49DD6F1AF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pic>
        <p:nvPicPr>
          <p:cNvPr id="20484" name="Picture 7" descr="pb-cover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1828800"/>
            <a:ext cx="2934206" cy="2264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784" y="5939670"/>
            <a:ext cx="1251839" cy="8120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More Information: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Donna Rogers, Team Lead- </a:t>
            </a:r>
            <a:r>
              <a:rPr lang="en-US" sz="2400" dirty="0" smtClean="0">
                <a:hlinkClick r:id="rId3"/>
              </a:rPr>
              <a:t>rogers.donna@epa.gov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Melissa Payne, Outreach- </a:t>
            </a:r>
            <a:r>
              <a:rPr lang="en-US" sz="2400" dirty="0" smtClean="0">
                <a:hlinkClick r:id="rId4"/>
              </a:rPr>
              <a:t>payne.melissa@epa.gov</a:t>
            </a:r>
            <a:endParaRPr lang="en-US" sz="24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5AB9A5-3642-453C-B1CE-9C56EC01C8BA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28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85800"/>
            <a:ext cx="8229600" cy="685800"/>
          </a:xfrm>
        </p:spPr>
        <p:txBody>
          <a:bodyPr>
            <a:noAutofit/>
          </a:bodyPr>
          <a:lstStyle/>
          <a:p>
            <a:pPr eaLnBrk="1" hangingPunct="1"/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</a:rPr>
              <a:t>Content</a:t>
            </a:r>
          </a:p>
        </p:txBody>
      </p:sp>
      <p:sp>
        <p:nvSpPr>
          <p:cNvPr id="5123" name="Content Placeholder 13"/>
          <p:cNvSpPr>
            <a:spLocks noGrp="1"/>
          </p:cNvSpPr>
          <p:nvPr>
            <p:ph idx="1"/>
          </p:nvPr>
        </p:nvSpPr>
        <p:spPr>
          <a:xfrm>
            <a:off x="304800" y="1752600"/>
            <a:ext cx="8686800" cy="3429000"/>
          </a:xfrm>
        </p:spPr>
        <p:txBody>
          <a:bodyPr/>
          <a:lstStyle/>
          <a:p>
            <a:pPr eaLnBrk="1" hangingPunct="1"/>
            <a:r>
              <a:rPr lang="en-US" sz="3200" dirty="0" smtClean="0"/>
              <a:t>Background on the flag program</a:t>
            </a:r>
          </a:p>
          <a:p>
            <a:pPr eaLnBrk="1" hangingPunct="1"/>
            <a:r>
              <a:rPr lang="en-US" sz="3200" dirty="0" smtClean="0"/>
              <a:t>How the AQFP works</a:t>
            </a:r>
          </a:p>
          <a:p>
            <a:pPr eaLnBrk="1" hangingPunct="1"/>
            <a:r>
              <a:rPr lang="en-US" sz="3200" dirty="0" smtClean="0"/>
              <a:t>EPA resources </a:t>
            </a:r>
          </a:p>
          <a:p>
            <a:pPr lvl="1" eaLnBrk="1" hangingPunct="1">
              <a:buFont typeface="Wingdings 2" pitchFamily="18" charset="2"/>
              <a:buNone/>
            </a:pP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A9F490-BA89-4D86-AD93-30AE3D48B8B3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5649913" y="3276600"/>
            <a:ext cx="18415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endParaRPr lang="en-US" dirty="0"/>
          </a:p>
          <a:p>
            <a:pPr algn="ctr"/>
            <a:endParaRPr lang="en-US" sz="2400" dirty="0"/>
          </a:p>
        </p:txBody>
      </p:sp>
      <p:pic>
        <p:nvPicPr>
          <p:cNvPr id="7" name="Picture 9" descr="SFP Horizontal Flag Daycar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6200" y="2997949"/>
            <a:ext cx="4495800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114300"/>
            <a:ext cx="1251839" cy="8120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</a:rPr>
              <a:t>History </a:t>
            </a:r>
          </a:p>
        </p:txBody>
      </p:sp>
      <p:sp>
        <p:nvSpPr>
          <p:cNvPr id="7172" name="Content Placeholder 6"/>
          <p:cNvSpPr>
            <a:spLocks noGrp="1"/>
          </p:cNvSpPr>
          <p:nvPr>
            <p:ph idx="1"/>
          </p:nvPr>
        </p:nvSpPr>
        <p:spPr>
          <a:xfrm>
            <a:off x="1866900" y="1600200"/>
            <a:ext cx="5410200" cy="4572000"/>
          </a:xfrm>
        </p:spPr>
        <p:txBody>
          <a:bodyPr>
            <a:normAutofit lnSpcReduction="10000"/>
          </a:bodyPr>
          <a:lstStyle/>
          <a:p>
            <a:pPr lvl="2"/>
            <a:r>
              <a:rPr lang="en-US" sz="2400" dirty="0" smtClean="0"/>
              <a:t>2004- present: San Joaquin Valley starts school flag program</a:t>
            </a:r>
            <a:endParaRPr lang="en-US" sz="2400" dirty="0"/>
          </a:p>
          <a:p>
            <a:pPr lvl="2"/>
            <a:endParaRPr lang="en-US" sz="2400" dirty="0" smtClean="0"/>
          </a:p>
          <a:p>
            <a:pPr lvl="2"/>
            <a:r>
              <a:rPr lang="en-US" sz="2400" dirty="0" smtClean="0"/>
              <a:t>2010: EPA creates a national program for schools</a:t>
            </a:r>
          </a:p>
          <a:p>
            <a:pPr marL="0" indent="0">
              <a:buNone/>
            </a:pPr>
            <a:endParaRPr lang="en-US" sz="2400" dirty="0" smtClean="0"/>
          </a:p>
          <a:p>
            <a:pPr lvl="2"/>
            <a:r>
              <a:rPr lang="en-US" sz="2400" dirty="0" smtClean="0"/>
              <a:t>May 2015: Expanded to include other organizations</a:t>
            </a:r>
          </a:p>
          <a:p>
            <a:pPr algn="r"/>
            <a:endParaRPr lang="en-US" sz="2400" dirty="0" smtClean="0"/>
          </a:p>
          <a:p>
            <a:pPr algn="r"/>
            <a:r>
              <a:rPr lang="en-US" sz="2400" dirty="0" smtClean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68BBA3-DDBE-473F-B074-1C14BCBCCF5E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33" y="1524000"/>
            <a:ext cx="2289155" cy="40138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6199" y="5817923"/>
            <a:ext cx="1251839" cy="81200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20133" y="533400"/>
            <a:ext cx="8229600" cy="7620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</a:rPr>
              <a:t>How it Works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600200"/>
            <a:ext cx="8229600" cy="2209800"/>
          </a:xfrm>
        </p:spPr>
        <p:txBody>
          <a:bodyPr>
            <a:normAutofit fontScale="25000" lnSpcReduction="20000"/>
          </a:bodyPr>
          <a:lstStyle/>
          <a:p>
            <a:pPr eaLnBrk="1" hangingPunct="1"/>
            <a:r>
              <a:rPr lang="en-US" sz="9600" dirty="0" smtClean="0"/>
              <a:t>School raises a flag each day</a:t>
            </a:r>
          </a:p>
          <a:p>
            <a:pPr eaLnBrk="1" hangingPunct="1"/>
            <a:endParaRPr lang="en-US" sz="9600" dirty="0" smtClean="0"/>
          </a:p>
          <a:p>
            <a:pPr eaLnBrk="1" hangingPunct="1"/>
            <a:r>
              <a:rPr lang="en-US" sz="9600" dirty="0" smtClean="0"/>
              <a:t>The flag color indicates the local air quality for the day</a:t>
            </a:r>
          </a:p>
          <a:p>
            <a:pPr marL="0" indent="0" eaLnBrk="1" hangingPunct="1">
              <a:buNone/>
            </a:pPr>
            <a:endParaRPr lang="en-US" sz="9600" dirty="0"/>
          </a:p>
          <a:p>
            <a:r>
              <a:rPr lang="en-US" sz="9600" dirty="0" smtClean="0"/>
              <a:t>Students and staff look to the flag and understand what it means</a:t>
            </a:r>
          </a:p>
          <a:p>
            <a:pPr eaLnBrk="1" hangingPunct="1"/>
            <a:endParaRPr lang="en-US" sz="9600" dirty="0" smtClean="0"/>
          </a:p>
          <a:p>
            <a:pPr eaLnBrk="1" hangingPunct="1"/>
            <a:r>
              <a:rPr lang="en-US" sz="9600" dirty="0" smtClean="0"/>
              <a:t>Guidance on what to do when the air quality is poor</a:t>
            </a:r>
          </a:p>
          <a:p>
            <a:pPr eaLnBrk="1" hangingPunct="1">
              <a:buFont typeface="Wingdings 2" pitchFamily="18" charset="2"/>
              <a:buNone/>
            </a:pPr>
            <a:endParaRPr lang="en-US" sz="2000" dirty="0" smtClean="0"/>
          </a:p>
          <a:p>
            <a:pPr eaLnBrk="1" hangingPunct="1">
              <a:buFont typeface="Wingdings 2" pitchFamily="18" charset="2"/>
              <a:buNone/>
            </a:pPr>
            <a:r>
              <a:rPr lang="en-US" sz="2000" dirty="0" smtClean="0"/>
              <a:t>	</a:t>
            </a:r>
          </a:p>
          <a:p>
            <a:pPr eaLnBrk="1" hangingPunct="1"/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55DD90-AEB6-42A7-AAA2-D191754428D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5817923"/>
            <a:ext cx="1251839" cy="8120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CB34F9-F656-4F32-8BE6-654345E26628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6" name="Picture 2" descr="http://cfpub.epa.gov/airnow/static/resources/ozone_mediakits/images/aqi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630" y="457200"/>
            <a:ext cx="5435002" cy="624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5817923"/>
            <a:ext cx="1251839" cy="812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758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0"/>
            <a:ext cx="8229600" cy="781050"/>
          </a:xfrm>
        </p:spPr>
        <p:txBody>
          <a:bodyPr/>
          <a:lstStyle/>
          <a:p>
            <a:pPr eaLnBrk="1" hangingPunct="1"/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</a:rPr>
              <a:t>AQFP: 4 Steps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453849" y="1605955"/>
            <a:ext cx="8382000" cy="4389437"/>
          </a:xfrm>
        </p:spPr>
        <p:txBody>
          <a:bodyPr>
            <a:normAutofit/>
          </a:bodyPr>
          <a:lstStyle/>
          <a:p>
            <a:pPr marL="1250950" lvl="2" indent="-609600" eaLnBrk="1" hangingPunct="1">
              <a:buFontTx/>
              <a:buAutoNum type="arabicPeriod"/>
            </a:pPr>
            <a:endParaRPr lang="en-US" sz="1900" dirty="0" smtClean="0"/>
          </a:p>
          <a:p>
            <a:pPr marL="1250950" lvl="2" indent="-609600" eaLnBrk="1" hangingPunct="1">
              <a:buFont typeface="Wingdings 2" pitchFamily="18" charset="2"/>
              <a:buNone/>
            </a:pPr>
            <a:r>
              <a:rPr lang="en-US" sz="1900" dirty="0" smtClean="0"/>
              <a:t>   </a:t>
            </a:r>
            <a:r>
              <a:rPr lang="en-US" sz="2400" dirty="0" smtClean="0"/>
              <a:t>Purchase flags</a:t>
            </a:r>
          </a:p>
          <a:p>
            <a:pPr marL="1250950" lvl="2" indent="-609600" eaLnBrk="1" hangingPunct="1">
              <a:buFontTx/>
              <a:buAutoNum type="arabicPeriod"/>
            </a:pPr>
            <a:endParaRPr lang="en-US" sz="2400" dirty="0" smtClean="0"/>
          </a:p>
          <a:p>
            <a:pPr marL="1250950" lvl="2" indent="-609600" eaLnBrk="1" hangingPunct="1">
              <a:buFont typeface="Wingdings 2" pitchFamily="18" charset="2"/>
              <a:buNone/>
            </a:pPr>
            <a:r>
              <a:rPr lang="en-US" sz="2400" dirty="0" smtClean="0"/>
              <a:t>   Educate school and community </a:t>
            </a:r>
          </a:p>
          <a:p>
            <a:pPr marL="1250950" lvl="2" indent="-609600" eaLnBrk="1" hangingPunct="1">
              <a:buFontTx/>
              <a:buAutoNum type="arabicPeriod"/>
            </a:pPr>
            <a:endParaRPr lang="en-US" sz="2400" dirty="0" smtClean="0"/>
          </a:p>
          <a:p>
            <a:pPr marL="1250950" lvl="2" indent="-609600" eaLnBrk="1" hangingPunct="1">
              <a:buFont typeface="Wingdings 2" pitchFamily="18" charset="2"/>
              <a:buNone/>
            </a:pPr>
            <a:r>
              <a:rPr lang="en-US" sz="2400" dirty="0" smtClean="0"/>
              <a:t>   Check the daily forecast &amp; fly the flag</a:t>
            </a:r>
          </a:p>
          <a:p>
            <a:pPr marL="1250950" lvl="2" indent="-609600" eaLnBrk="1" hangingPunct="1">
              <a:buFontTx/>
              <a:buAutoNum type="arabicPeriod"/>
            </a:pPr>
            <a:endParaRPr lang="en-US" sz="2400" dirty="0" smtClean="0"/>
          </a:p>
          <a:p>
            <a:pPr marL="1250950" lvl="2" indent="-609600" eaLnBrk="1" hangingPunct="1">
              <a:buFont typeface="Wingdings 2" pitchFamily="18" charset="2"/>
              <a:buNone/>
            </a:pPr>
            <a:r>
              <a:rPr lang="en-US" sz="2400" dirty="0" smtClean="0"/>
              <a:t>  Follow the outdoor activity guidance </a:t>
            </a:r>
          </a:p>
          <a:p>
            <a:pPr marL="609600" indent="-609600" eaLnBrk="1" hangingPunct="1">
              <a:buFontTx/>
              <a:buAutoNum type="arabicPeriod"/>
            </a:pPr>
            <a:endParaRPr lang="en-US" sz="2400" dirty="0" smtClean="0"/>
          </a:p>
          <a:p>
            <a:pPr marL="609600" indent="-609600" eaLnBrk="1" hangingPunct="1">
              <a:buFontTx/>
              <a:buAutoNum type="arabicPeriod"/>
            </a:pPr>
            <a:endParaRPr lang="en-US" sz="2400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CC07F1-DC63-434E-BCE5-2DC137857D30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13316" name="Picture 5" descr="flag - green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934" y="2014459"/>
            <a:ext cx="89693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6" descr="flag-yellow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7338" y="2984241"/>
            <a:ext cx="89693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7" descr="flag-orange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7338" y="3983127"/>
            <a:ext cx="89693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8" descr="flag - red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8306" y="5005025"/>
            <a:ext cx="89693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</a:rPr>
              <a:t>	1. Buy Flags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474133" y="1257300"/>
            <a:ext cx="8686800" cy="5149188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400" dirty="0" smtClean="0"/>
              <a:t>Around $100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sz="2400" dirty="0" smtClean="0"/>
              <a:t>Funding: PTA, local health organization, business, </a:t>
            </a:r>
          </a:p>
          <a:p>
            <a:pPr marL="0" indent="0" eaLnBrk="1" hangingPunct="1">
              <a:buNone/>
            </a:pPr>
            <a:r>
              <a:rPr lang="en-US" sz="2400" dirty="0"/>
              <a:t>	</a:t>
            </a:r>
            <a:r>
              <a:rPr lang="en-US" sz="2400" dirty="0" smtClean="0"/>
              <a:t>state air agencies, EPA regions, grants</a:t>
            </a:r>
          </a:p>
          <a:p>
            <a:pPr marL="0" indent="0" eaLnBrk="1" hangingPunct="1">
              <a:buNone/>
            </a:pPr>
            <a:endParaRPr lang="en-US" sz="2400" dirty="0" smtClean="0"/>
          </a:p>
          <a:p>
            <a:pPr eaLnBrk="1" hangingPunct="1"/>
            <a:r>
              <a:rPr lang="en-US" sz="2400" dirty="0" smtClean="0"/>
              <a:t>Order from local flag vendor or online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sz="2400" dirty="0" smtClean="0"/>
              <a:t>Set of five flags:  green, yellow, orange,</a:t>
            </a:r>
          </a:p>
          <a:p>
            <a:pPr marL="0" indent="0" eaLnBrk="1" hangingPunct="1">
              <a:buNone/>
            </a:pPr>
            <a:r>
              <a:rPr lang="en-US" sz="2400" dirty="0"/>
              <a:t>	</a:t>
            </a:r>
            <a:r>
              <a:rPr lang="en-US" sz="2400" dirty="0" smtClean="0"/>
              <a:t> red, purple</a:t>
            </a:r>
          </a:p>
          <a:p>
            <a:pPr eaLnBrk="1" hangingPunct="1"/>
            <a:endParaRPr lang="en-US" sz="24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34A625-02DA-4E3C-A40E-30ACB2EDF857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14342" name="Picture 5" descr="flag - green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4133" y="396656"/>
            <a:ext cx="89693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676" y="3048000"/>
            <a:ext cx="2647950" cy="353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905669" y="343253"/>
            <a:ext cx="8229600" cy="1066800"/>
          </a:xfrm>
        </p:spPr>
        <p:txBody>
          <a:bodyPr/>
          <a:lstStyle/>
          <a:p>
            <a:pPr eaLnBrk="1" hangingPunct="1"/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</a:rPr>
              <a:t>	2. Educate 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10054"/>
            <a:ext cx="8382000" cy="509711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200" dirty="0" smtClean="0"/>
              <a:t>Recruit teacher(s) </a:t>
            </a:r>
            <a:r>
              <a:rPr lang="en-US" sz="2200" dirty="0"/>
              <a:t>to be the </a:t>
            </a:r>
            <a:r>
              <a:rPr lang="en-US" sz="2200" dirty="0" smtClean="0"/>
              <a:t>Coordinator(s)</a:t>
            </a:r>
          </a:p>
          <a:p>
            <a:pPr>
              <a:lnSpc>
                <a:spcPct val="90000"/>
              </a:lnSpc>
            </a:pPr>
            <a:endParaRPr lang="en-US" sz="2200" dirty="0"/>
          </a:p>
          <a:p>
            <a:pPr eaLnBrk="1" hangingPunct="1">
              <a:lnSpc>
                <a:spcPct val="90000"/>
              </a:lnSpc>
            </a:pPr>
            <a:r>
              <a:rPr lang="en-US" sz="2200" dirty="0" smtClean="0"/>
              <a:t>Teachers, staff, students and parents </a:t>
            </a:r>
          </a:p>
          <a:p>
            <a:pPr eaLnBrk="1" hangingPunct="1">
              <a:lnSpc>
                <a:spcPct val="90000"/>
              </a:lnSpc>
            </a:pPr>
            <a:endParaRPr lang="en-US" sz="2200" dirty="0" smtClean="0"/>
          </a:p>
          <a:p>
            <a:pPr eaLnBrk="1" hangingPunct="1"/>
            <a:r>
              <a:rPr lang="en-US" sz="2200" dirty="0" smtClean="0"/>
              <a:t>Inform the school and community:</a:t>
            </a:r>
          </a:p>
          <a:p>
            <a:pPr lvl="2" eaLnBrk="1" hangingPunct="1"/>
            <a:r>
              <a:rPr lang="en-US" sz="1800" dirty="0" smtClean="0"/>
              <a:t>Newsletters</a:t>
            </a:r>
          </a:p>
          <a:p>
            <a:pPr lvl="2" eaLnBrk="1" hangingPunct="1"/>
            <a:r>
              <a:rPr lang="en-US" sz="1800" dirty="0" smtClean="0"/>
              <a:t>Emails</a:t>
            </a:r>
          </a:p>
          <a:p>
            <a:pPr lvl="2" eaLnBrk="1" hangingPunct="1"/>
            <a:r>
              <a:rPr lang="en-US" sz="1800" dirty="0" smtClean="0"/>
              <a:t>Flyers</a:t>
            </a:r>
          </a:p>
          <a:p>
            <a:pPr lvl="2" eaLnBrk="1" hangingPunct="1"/>
            <a:r>
              <a:rPr lang="en-US" sz="1800" dirty="0" smtClean="0"/>
              <a:t>Local newspaper</a:t>
            </a:r>
          </a:p>
          <a:p>
            <a:pPr lvl="2" eaLnBrk="1" hangingPunct="1"/>
            <a:r>
              <a:rPr lang="en-US" sz="1800" dirty="0" smtClean="0"/>
              <a:t>Radio station</a:t>
            </a:r>
          </a:p>
          <a:p>
            <a:pPr lvl="2" eaLnBrk="1" hangingPunct="1"/>
            <a:r>
              <a:rPr lang="en-US" sz="1800" dirty="0" smtClean="0"/>
              <a:t>Word-of-mouth</a:t>
            </a:r>
          </a:p>
          <a:p>
            <a:pPr eaLnBrk="1" hangingPunct="1">
              <a:lnSpc>
                <a:spcPct val="90000"/>
              </a:lnSpc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</a:pPr>
            <a:endParaRPr lang="en-US" sz="2400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A6F723-43D9-4F1D-9824-665D93E8794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15364" name="Picture 5" descr="newspaper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3492500"/>
            <a:ext cx="2159000" cy="176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6" descr="radio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86600" y="5257800"/>
            <a:ext cx="1443038" cy="109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6" descr="flag-yellow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457200"/>
            <a:ext cx="89693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564444" y="462888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dirty="0" smtClean="0"/>
              <a:t>	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</a:rPr>
              <a:t>3. Check the Air Quality </a:t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</a:rPr>
              <a:t>		 Forecast</a:t>
            </a:r>
          </a:p>
        </p:txBody>
      </p:sp>
      <p:sp>
        <p:nvSpPr>
          <p:cNvPr id="16387" name="Content Placeholder 4"/>
          <p:cNvSpPr>
            <a:spLocks noGrp="1"/>
          </p:cNvSpPr>
          <p:nvPr>
            <p:ph idx="1"/>
          </p:nvPr>
        </p:nvSpPr>
        <p:spPr>
          <a:xfrm>
            <a:off x="685800" y="1752600"/>
            <a:ext cx="8229600" cy="4800600"/>
          </a:xfrm>
        </p:spPr>
        <p:txBody>
          <a:bodyPr/>
          <a:lstStyle/>
          <a:p>
            <a:pPr eaLnBrk="1" hangingPunct="1"/>
            <a:r>
              <a:rPr lang="en-US" sz="2200" dirty="0" smtClean="0"/>
              <a:t>Local paper/ TV weather report</a:t>
            </a:r>
          </a:p>
          <a:p>
            <a:pPr eaLnBrk="1" hangingPunct="1"/>
            <a:endParaRPr lang="en-US" sz="2200" dirty="0" smtClean="0"/>
          </a:p>
          <a:p>
            <a:pPr eaLnBrk="1" hangingPunct="1"/>
            <a:r>
              <a:rPr lang="en-US" sz="2200" dirty="0" smtClean="0"/>
              <a:t>Check </a:t>
            </a:r>
            <a:r>
              <a:rPr lang="en-US" sz="2200" dirty="0" smtClean="0">
                <a:solidFill>
                  <a:srgbClr val="FF6600"/>
                </a:solidFill>
                <a:hlinkClick r:id="rId3"/>
              </a:rPr>
              <a:t>www.airnow.gov</a:t>
            </a:r>
            <a:endParaRPr lang="en-US" sz="2200" dirty="0" smtClean="0">
              <a:solidFill>
                <a:srgbClr val="FF6600"/>
              </a:solidFill>
            </a:endParaRPr>
          </a:p>
          <a:p>
            <a:pPr eaLnBrk="1" hangingPunct="1"/>
            <a:endParaRPr lang="en-US" sz="2200" dirty="0" smtClean="0">
              <a:solidFill>
                <a:srgbClr val="FF6600"/>
              </a:solidFill>
            </a:endParaRPr>
          </a:p>
          <a:p>
            <a:r>
              <a:rPr lang="en-US" sz="2200" dirty="0"/>
              <a:t>Automatic email: </a:t>
            </a:r>
            <a:r>
              <a:rPr lang="en-US" sz="2200" dirty="0">
                <a:solidFill>
                  <a:schemeClr val="tx2"/>
                </a:solidFill>
              </a:rPr>
              <a:t>www.airnow.gov/enviroflash</a:t>
            </a:r>
          </a:p>
          <a:p>
            <a:pPr eaLnBrk="1" hangingPunct="1"/>
            <a:endParaRPr lang="en-US" sz="2200" dirty="0" smtClean="0">
              <a:solidFill>
                <a:srgbClr val="FF6600"/>
              </a:solidFill>
            </a:endParaRPr>
          </a:p>
          <a:p>
            <a:r>
              <a:rPr lang="en-US" sz="2400" dirty="0" smtClean="0"/>
              <a:t>Free air quality app</a:t>
            </a:r>
          </a:p>
          <a:p>
            <a:endParaRPr lang="en-US" sz="2400" dirty="0" smtClean="0"/>
          </a:p>
          <a:p>
            <a:r>
              <a:rPr lang="en-US" sz="2400" dirty="0" smtClean="0"/>
              <a:t>Free widget: post the air quality forecast on                your school website</a:t>
            </a:r>
            <a:endParaRPr lang="en-US" sz="2400" u="sng" dirty="0" smtClean="0"/>
          </a:p>
          <a:p>
            <a:pPr eaLnBrk="1" hangingPunct="1"/>
            <a:endParaRPr lang="en-US" u="sng" dirty="0" smtClean="0"/>
          </a:p>
          <a:p>
            <a:pPr eaLnBrk="1" hangingPunct="1"/>
            <a:endParaRPr lang="en-US" u="sng" dirty="0" smtClean="0"/>
          </a:p>
          <a:p>
            <a:pPr lvl="1" eaLnBrk="1" hangingPunct="1">
              <a:buFontTx/>
              <a:buNone/>
            </a:pP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B8583A-4C03-4428-A25F-5D71DEB21F69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16389" name="Picture 7" descr="flag-orange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5975" y="559019"/>
            <a:ext cx="89693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10.xml><?xml version="1.0" encoding="utf-8"?>
<EsriMapsInfo xmlns="ESRI.ArcGIS.Mapping.OfficeIntegration.PowerPointInfo">
  <Version>Version1</Version>
  <RequiresSignIn>False</RequiresSignIn>
</EsriMapsInfo>
</file>

<file path=customXml/item11.xml><?xml version="1.0" encoding="utf-8"?>
<EsriMapsInfo xmlns="ESRI.ArcGIS.Mapping.OfficeIntegration.PowerPointInfo">
  <Version>Version1</Version>
  <RequiresSignIn>False</RequiresSignIn>
</EsriMapsInfo>
</file>

<file path=customXml/item12.xml><?xml version="1.0" encoding="utf-8"?>
<EsriMapsInfo xmlns="ESRI.ArcGIS.Mapping.OfficeIntegration.PowerPointInfo">
  <Version>Version1</Version>
  <RequiresSignIn>False</RequiresSignIn>
</EsriMapsInfo>
</file>

<file path=customXml/item13.xml><?xml version="1.0" encoding="utf-8"?>
<EsriMapsInfo xmlns="ESRI.ArcGIS.Mapping.OfficeIntegration.PowerPointInfo">
  <Version>Version1</Version>
  <RequiresSignIn>False</RequiresSignIn>
</EsriMapsInfo>
</file>

<file path=customXml/item14.xml><?xml version="1.0" encoding="utf-8"?>
<EsriMapsInfo xmlns="ESRI.ArcGIS.Mapping.OfficeIntegration.PowerPointInfo">
  <Version>Version1</Version>
  <RequiresSignIn>False</RequiresSignIn>
</EsriMapsInfo>
</file>

<file path=customXml/item15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EsriMapsInfo xmlns="ESRI.ArcGIS.Mapping.OfficeIntegration.PowerPointInfo">
  <Version>Version1</Version>
  <RequiresSignIn>False</RequiresSignIn>
</EsriMapsInfo>
</file>

<file path=customXml/item6.xml><?xml version="1.0" encoding="utf-8"?>
<EsriMapsInfo xmlns="ESRI.ArcGIS.Mapping.OfficeIntegration.PowerPointInfo">
  <Version>Version1</Version>
  <RequiresSignIn>False</RequiresSignIn>
</EsriMapsInfo>
</file>

<file path=customXml/item7.xml><?xml version="1.0" encoding="utf-8"?>
<EsriMapsInfo xmlns="ESRI.ArcGIS.Mapping.OfficeIntegration.PowerPointInfo">
  <Version>Version1</Version>
  <RequiresSignIn>False</RequiresSignIn>
</EsriMapsInfo>
</file>

<file path=customXml/item8.xml><?xml version="1.0" encoding="utf-8"?>
<EsriMapsInfo xmlns="ESRI.ArcGIS.Mapping.OfficeIntegration.PowerPointInfo">
  <Version>Version1</Version>
  <RequiresSignIn>False</RequiresSignIn>
</EsriMapsInfo>
</file>

<file path=customXml/item9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F04AFF37-DCDC-4821-944A-68464F7A370B}">
  <ds:schemaRefs>
    <ds:schemaRef ds:uri="ESRI.ArcGIS.Mapping.OfficeIntegration.PowerPointInfo"/>
  </ds:schemaRefs>
</ds:datastoreItem>
</file>

<file path=customXml/itemProps10.xml><?xml version="1.0" encoding="utf-8"?>
<ds:datastoreItem xmlns:ds="http://schemas.openxmlformats.org/officeDocument/2006/customXml" ds:itemID="{6BBFB7CF-0B37-4C80-B614-8D6E8CBD85BB}">
  <ds:schemaRefs>
    <ds:schemaRef ds:uri="ESRI.ArcGIS.Mapping.OfficeIntegration.PowerPointInfo"/>
  </ds:schemaRefs>
</ds:datastoreItem>
</file>

<file path=customXml/itemProps11.xml><?xml version="1.0" encoding="utf-8"?>
<ds:datastoreItem xmlns:ds="http://schemas.openxmlformats.org/officeDocument/2006/customXml" ds:itemID="{575E5510-2BEF-49A8-9F03-C71F29D2D901}">
  <ds:schemaRefs>
    <ds:schemaRef ds:uri="ESRI.ArcGIS.Mapping.OfficeIntegration.PowerPointInfo"/>
  </ds:schemaRefs>
</ds:datastoreItem>
</file>

<file path=customXml/itemProps12.xml><?xml version="1.0" encoding="utf-8"?>
<ds:datastoreItem xmlns:ds="http://schemas.openxmlformats.org/officeDocument/2006/customXml" ds:itemID="{15C35B0F-6978-4231-9391-26EA14DB1799}">
  <ds:schemaRefs>
    <ds:schemaRef ds:uri="ESRI.ArcGIS.Mapping.OfficeIntegration.PowerPointInfo"/>
  </ds:schemaRefs>
</ds:datastoreItem>
</file>

<file path=customXml/itemProps13.xml><?xml version="1.0" encoding="utf-8"?>
<ds:datastoreItem xmlns:ds="http://schemas.openxmlformats.org/officeDocument/2006/customXml" ds:itemID="{917A4C51-C63C-48E1-B84A-1D6948B222A8}">
  <ds:schemaRefs>
    <ds:schemaRef ds:uri="ESRI.ArcGIS.Mapping.OfficeIntegration.PowerPointInfo"/>
  </ds:schemaRefs>
</ds:datastoreItem>
</file>

<file path=customXml/itemProps14.xml><?xml version="1.0" encoding="utf-8"?>
<ds:datastoreItem xmlns:ds="http://schemas.openxmlformats.org/officeDocument/2006/customXml" ds:itemID="{B2176166-6402-4798-9894-FA7B1852187C}">
  <ds:schemaRefs>
    <ds:schemaRef ds:uri="ESRI.ArcGIS.Mapping.OfficeIntegration.PowerPointInfo"/>
  </ds:schemaRefs>
</ds:datastoreItem>
</file>

<file path=customXml/itemProps15.xml><?xml version="1.0" encoding="utf-8"?>
<ds:datastoreItem xmlns:ds="http://schemas.openxmlformats.org/officeDocument/2006/customXml" ds:itemID="{B09F054D-22BF-45DD-884D-39157077A90C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47C233B3-9228-4EE5-96B9-A4C72906CC58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914BA2B6-6E84-4BB0-AD69-C7818287FD78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02F4867C-6785-465C-8DED-2A65FD282BB9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3C7D9955-FC68-496E-A854-B1187B56DD98}">
  <ds:schemaRefs>
    <ds:schemaRef ds:uri="ESRI.ArcGIS.Mapping.OfficeIntegration.PowerPointInfo"/>
  </ds:schemaRefs>
</ds:datastoreItem>
</file>

<file path=customXml/itemProps6.xml><?xml version="1.0" encoding="utf-8"?>
<ds:datastoreItem xmlns:ds="http://schemas.openxmlformats.org/officeDocument/2006/customXml" ds:itemID="{24F9689E-D9B3-4CCD-960D-D5F37DB2D9D4}">
  <ds:schemaRefs>
    <ds:schemaRef ds:uri="ESRI.ArcGIS.Mapping.OfficeIntegration.PowerPointInfo"/>
  </ds:schemaRefs>
</ds:datastoreItem>
</file>

<file path=customXml/itemProps7.xml><?xml version="1.0" encoding="utf-8"?>
<ds:datastoreItem xmlns:ds="http://schemas.openxmlformats.org/officeDocument/2006/customXml" ds:itemID="{F3DEDED4-A7F5-4AB3-ACBA-210356B8930A}">
  <ds:schemaRefs>
    <ds:schemaRef ds:uri="ESRI.ArcGIS.Mapping.OfficeIntegration.PowerPointInfo"/>
  </ds:schemaRefs>
</ds:datastoreItem>
</file>

<file path=customXml/itemProps8.xml><?xml version="1.0" encoding="utf-8"?>
<ds:datastoreItem xmlns:ds="http://schemas.openxmlformats.org/officeDocument/2006/customXml" ds:itemID="{DE9CF328-7DAF-45D9-82E7-0CDDC71E4336}">
  <ds:schemaRefs>
    <ds:schemaRef ds:uri="ESRI.ArcGIS.Mapping.OfficeIntegration.PowerPointInfo"/>
  </ds:schemaRefs>
</ds:datastoreItem>
</file>

<file path=customXml/itemProps9.xml><?xml version="1.0" encoding="utf-8"?>
<ds:datastoreItem xmlns:ds="http://schemas.openxmlformats.org/officeDocument/2006/customXml" ds:itemID="{03268120-8452-48AB-87D4-E5B4000E9BCF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7808</TotalTime>
  <Words>1110</Words>
  <Application>Microsoft Office PowerPoint</Application>
  <PresentationFormat>On-screen Show (4:3)</PresentationFormat>
  <Paragraphs>234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Myriad Pro</vt:lpstr>
      <vt:lpstr>Myriad Pro Light</vt:lpstr>
      <vt:lpstr>Trebuchet MS</vt:lpstr>
      <vt:lpstr>Wingdings 2</vt:lpstr>
      <vt:lpstr>Wingdings 3</vt:lpstr>
      <vt:lpstr>Facet</vt:lpstr>
      <vt:lpstr>The  Air Quality  Flag Program</vt:lpstr>
      <vt:lpstr>Content</vt:lpstr>
      <vt:lpstr>History </vt:lpstr>
      <vt:lpstr>How it Works</vt:lpstr>
      <vt:lpstr>PowerPoint Presentation</vt:lpstr>
      <vt:lpstr>AQFP: 4 Steps</vt:lpstr>
      <vt:lpstr> 1. Buy Flags</vt:lpstr>
      <vt:lpstr> 2. Educate  </vt:lpstr>
      <vt:lpstr> 3. Check the Air Quality     Forecast</vt:lpstr>
      <vt:lpstr> 4. Follow the Guidance </vt:lpstr>
      <vt:lpstr>Activity Guidelines</vt:lpstr>
      <vt:lpstr>Time for Fun</vt:lpstr>
      <vt:lpstr>Flag Website </vt:lpstr>
      <vt:lpstr>Other Air Quality Resources</vt:lpstr>
      <vt:lpstr>For More Information: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Four Easy Steps to Implementing the Air Quality Flag Program at Your School</dc:title>
  <dc:creator>Jim Rogers</dc:creator>
  <cp:lastModifiedBy>Rogers, Donna</cp:lastModifiedBy>
  <cp:revision>587</cp:revision>
  <cp:lastPrinted>2015-06-23T12:37:20Z</cp:lastPrinted>
  <dcterms:created xsi:type="dcterms:W3CDTF">2011-10-20T13:58:17Z</dcterms:created>
  <dcterms:modified xsi:type="dcterms:W3CDTF">2016-09-20T16:09:57Z</dcterms:modified>
</cp:coreProperties>
</file>